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9261D-6440-47FD-816E-81B381B68E3A}">
  <a:tblStyle styleId="{76F9261D-6440-47FD-816E-81B381B68E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31" autoAdjust="0"/>
  </p:normalViewPr>
  <p:slideViewPr>
    <p:cSldViewPr snapToGrid="0">
      <p:cViewPr>
        <p:scale>
          <a:sx n="75" d="100"/>
          <a:sy n="75" d="100"/>
        </p:scale>
        <p:origin x="1666" y="2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f9f9beb751_1_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dirty="0"/>
          </a:p>
        </p:txBody>
      </p:sp>
      <p:sp>
        <p:nvSpPr>
          <p:cNvPr id="139" name="Google Shape;139;g2f9f9beb751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3b9ef5514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6" name="Google Shape;236;g313b9ef551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2674b6d8e_0_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p>
        </p:txBody>
      </p:sp>
      <p:sp>
        <p:nvSpPr>
          <p:cNvPr id="246" name="Google Shape;246;g312674b6d8e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3b9ef5514_1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259" name="Google Shape;259;g313b9ef5514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2674b6d8e_0_1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12674b6d8e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3b9ef5514_0_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313b9ef551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3c5c04e38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313c5c04e3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2c2aa13db_0_1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dirty="0"/>
          </a:p>
        </p:txBody>
      </p:sp>
      <p:sp>
        <p:nvSpPr>
          <p:cNvPr id="305" name="Google Shape;305;g312c2aa13db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12674b6d8e_0_1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312674b6d8e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2c2aa13db_0_1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312c2aa13db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2c2aa13db_0_1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312c2aa13d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2674b6d8e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sz="2000" dirty="0"/>
          </a:p>
        </p:txBody>
      </p:sp>
      <p:sp>
        <p:nvSpPr>
          <p:cNvPr id="147" name="Google Shape;147;g312674b6d8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2c2aa13db_0_1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312c2aa13db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2c2aa13db_0_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12c2aa13db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13c5c04e38_0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313c5c04e38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13899865fa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13899865fa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13899865fa_1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13899865fa_1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13a12d56d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13a12d56d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2674b6d8e_0_1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100" dirty="0"/>
          </a:p>
        </p:txBody>
      </p:sp>
      <p:sp>
        <p:nvSpPr>
          <p:cNvPr id="414" name="Google Shape;414;g312674b6d8e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137f8c856c_1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6" name="Google Shape;426;g3137f8c856c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13298cb1ff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438" name="Google Shape;438;g313298cb1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2674b6d8e_0_1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dirty="0"/>
          </a:p>
        </p:txBody>
      </p:sp>
      <p:sp>
        <p:nvSpPr>
          <p:cNvPr id="448" name="Google Shape;448;g312674b6d8e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2674b6d8e_0_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dirty="0"/>
          </a:p>
        </p:txBody>
      </p:sp>
      <p:sp>
        <p:nvSpPr>
          <p:cNvPr id="156" name="Google Shape;156;g312674b6d8e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3a12d56d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
        <p:nvSpPr>
          <p:cNvPr id="457" name="Google Shape;457;g313a12d56d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788182677_0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467" name="Google Shape;467;g3178818267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13a12d56da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6" name="Google Shape;476;g313a12d56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12674b6d8e_0_1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485" name="Google Shape;485;g312674b6d8e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9f9beb751_1_1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f9f9beb751_1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2674b6d8e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167" name="Google Shape;167;g312674b6d8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3b9ef5514_1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179" name="Google Shape;179;g313b9ef5514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2674b6d8e_0_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
        <p:nvSpPr>
          <p:cNvPr id="190" name="Google Shape;190;g312674b6d8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12674b6d8e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312674b6d8e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12674b6d8e_0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12" name="Google Shape;212;g312674b6d8e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2c2aa13db_0_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2" name="Google Shape;222;g312c2aa13db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6"/>
        <p:cNvGrpSpPr/>
        <p:nvPr/>
      </p:nvGrpSpPr>
      <p:grpSpPr>
        <a:xfrm>
          <a:off x="0" y="0"/>
          <a:ext cx="0" cy="0"/>
          <a:chOff x="0" y="0"/>
          <a:chExt cx="0" cy="0"/>
        </a:xfrm>
      </p:grpSpPr>
      <p:sp>
        <p:nvSpPr>
          <p:cNvPr id="57" name="Google Shape;57;p14"/>
          <p:cNvSpPr/>
          <p:nvPr/>
        </p:nvSpPr>
        <p:spPr>
          <a:xfrm>
            <a:off x="1" y="1"/>
            <a:ext cx="4157663" cy="5143500"/>
          </a:xfrm>
          <a:prstGeom prst="rect">
            <a:avLst/>
          </a:prstGeom>
          <a:solidFill>
            <a:srgbClr val="FFD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8" name="Google Shape;58;p14"/>
          <p:cNvPicPr preferRelativeResize="0"/>
          <p:nvPr/>
        </p:nvPicPr>
        <p:blipFill rotWithShape="1">
          <a:blip r:embed="rId2">
            <a:alphaModFix/>
          </a:blip>
          <a:srcRect/>
          <a:stretch/>
        </p:blipFill>
        <p:spPr>
          <a:xfrm rot="2999759">
            <a:off x="969051" y="-459458"/>
            <a:ext cx="3851281" cy="5251748"/>
          </a:xfrm>
          <a:prstGeom prst="rect">
            <a:avLst/>
          </a:prstGeom>
          <a:noFill/>
          <a:ln>
            <a:noFill/>
          </a:ln>
        </p:spPr>
      </p:pic>
      <p:pic>
        <p:nvPicPr>
          <p:cNvPr id="59" name="Google Shape;59;p14"/>
          <p:cNvPicPr preferRelativeResize="0"/>
          <p:nvPr/>
        </p:nvPicPr>
        <p:blipFill rotWithShape="1">
          <a:blip r:embed="rId3">
            <a:alphaModFix/>
          </a:blip>
          <a:srcRect/>
          <a:stretch/>
        </p:blipFill>
        <p:spPr>
          <a:xfrm>
            <a:off x="311291" y="3594582"/>
            <a:ext cx="1320429" cy="13816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0"/>
        <p:cNvGrpSpPr/>
        <p:nvPr/>
      </p:nvGrpSpPr>
      <p:grpSpPr>
        <a:xfrm>
          <a:off x="0" y="0"/>
          <a:ext cx="0" cy="0"/>
          <a:chOff x="0" y="0"/>
          <a:chExt cx="0" cy="0"/>
        </a:xfrm>
      </p:grpSpPr>
      <p:sp>
        <p:nvSpPr>
          <p:cNvPr id="61" name="Google Shape;61;p15"/>
          <p:cNvSpPr/>
          <p:nvPr/>
        </p:nvSpPr>
        <p:spPr>
          <a:xfrm rot="5400000">
            <a:off x="4279718" y="279219"/>
            <a:ext cx="584564" cy="9144000"/>
          </a:xfrm>
          <a:prstGeom prst="rect">
            <a:avLst/>
          </a:prstGeom>
          <a:solidFill>
            <a:srgbClr val="FFD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0" i="0" u="none" strike="noStrike" cap="none">
              <a:solidFill>
                <a:schemeClr val="lt1"/>
              </a:solidFill>
              <a:latin typeface="Calibri"/>
              <a:ea typeface="Calibri"/>
              <a:cs typeface="Calibri"/>
              <a:sym typeface="Calibri"/>
            </a:endParaRPr>
          </a:p>
        </p:txBody>
      </p:sp>
      <p:pic>
        <p:nvPicPr>
          <p:cNvPr id="62" name="Google Shape;62;p15" descr="A picture containing food&#10;&#10;Description automatically generated"/>
          <p:cNvPicPr preferRelativeResize="0"/>
          <p:nvPr/>
        </p:nvPicPr>
        <p:blipFill rotWithShape="1">
          <a:blip r:embed="rId2">
            <a:alphaModFix/>
          </a:blip>
          <a:srcRect/>
          <a:stretch/>
        </p:blipFill>
        <p:spPr>
          <a:xfrm>
            <a:off x="8630887" y="4604660"/>
            <a:ext cx="448703" cy="525780"/>
          </a:xfrm>
          <a:prstGeom prst="rect">
            <a:avLst/>
          </a:prstGeom>
          <a:noFill/>
          <a:ln>
            <a:noFill/>
          </a:ln>
        </p:spPr>
      </p:pic>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066118"/>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Clr>
                <a:schemeClr val="dk1"/>
              </a:buClr>
              <a:buSzPts val="21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3" name="Google Shape;83;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6" name="Google Shape;96;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8" name="Google Shape;98;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2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14" name="Google Shape;114;p2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5" name="Google Shape;115;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0" name="Google Shape;120;p24"/>
          <p:cNvSpPr>
            <a:spLocks noGrp="1"/>
          </p:cNvSpPr>
          <p:nvPr>
            <p:ph type="pic" idx="2"/>
          </p:nvPr>
        </p:nvSpPr>
        <p:spPr>
          <a:xfrm>
            <a:off x="3887391" y="740569"/>
            <a:ext cx="4629150" cy="3655219"/>
          </a:xfrm>
          <a:prstGeom prst="rect">
            <a:avLst/>
          </a:prstGeom>
          <a:noFill/>
          <a:ln>
            <a:noFill/>
          </a:ln>
        </p:spPr>
      </p:sp>
      <p:sp>
        <p:nvSpPr>
          <p:cNvPr id="121" name="Google Shape;121;p2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2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towardsdatascience.com/the-annotated-resnet-50-a6c536034758" TargetMode="External"/><Relationship Id="rId5" Type="http://schemas.openxmlformats.org/officeDocument/2006/relationships/hyperlink" Target="https://medium.com/@suvadityamuk?source=post_page---byline--a6c536034758--------------------------------"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paperswithcode.com/author/alan-l-yuille" TargetMode="External"/><Relationship Id="rId3" Type="http://schemas.openxmlformats.org/officeDocument/2006/relationships/image" Target="../media/image23.png"/><Relationship Id="rId7" Type="http://schemas.openxmlformats.org/officeDocument/2006/relationships/hyperlink" Target="https://paperswithcode.com/author/kevin-murphy"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paperswithcode.com/author/iasonas-kokkinos" TargetMode="External"/><Relationship Id="rId5" Type="http://schemas.openxmlformats.org/officeDocument/2006/relationships/hyperlink" Target="https://paperswithcode.com/author/george-papandreou" TargetMode="External"/><Relationship Id="rId4" Type="http://schemas.openxmlformats.org/officeDocument/2006/relationships/hyperlink" Target="https://paperswithcode.com/author/liang-chieh-chen" TargetMode="External"/><Relationship Id="rId9" Type="http://schemas.openxmlformats.org/officeDocument/2006/relationships/hyperlink" Target="https://paperswithcode.com/paper/deeplab-semantic-image-segmentation-with-dee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drones.wfp.org/updates/using-drones-deliver-critical-humanitarian-ai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s://www.picpedia.org/highway-signs/q/questions.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rugd.vision/"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rugd.vis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rugd.vision/"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hyperlink" Target="https://medium.com/@alejandro.itoaramendia/decoding-the-u-net-a-complete-guide-810b1c6d56d8" TargetMode="External"/><Relationship Id="rId4" Type="http://schemas.openxmlformats.org/officeDocument/2006/relationships/hyperlink" Target="https://medium.com/@alejandro.itoaramendia?source=post_page---byline--810b1c6d56d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p:nvPr/>
        </p:nvSpPr>
        <p:spPr>
          <a:xfrm>
            <a:off x="-58773" y="1391020"/>
            <a:ext cx="4216800" cy="228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zh-CN" sz="3600" b="1">
                <a:solidFill>
                  <a:schemeClr val="dk1"/>
                </a:solidFill>
                <a:latin typeface="Calibri"/>
                <a:ea typeface="Calibri"/>
                <a:cs typeface="Calibri"/>
                <a:sym typeface="Calibri"/>
              </a:rPr>
              <a:t>Semantic Segmentation in Unstructured Environments</a:t>
            </a:r>
            <a:endParaRPr sz="3600" b="1" i="0" u="none" strike="noStrike" cap="none">
              <a:solidFill>
                <a:schemeClr val="dk1"/>
              </a:solidFill>
              <a:latin typeface="Calibri"/>
              <a:ea typeface="Calibri"/>
              <a:cs typeface="Calibri"/>
              <a:sym typeface="Calibri"/>
            </a:endParaRPr>
          </a:p>
        </p:txBody>
      </p:sp>
      <p:sp>
        <p:nvSpPr>
          <p:cNvPr id="142" name="Google Shape;142;p27"/>
          <p:cNvSpPr txBox="1"/>
          <p:nvPr/>
        </p:nvSpPr>
        <p:spPr>
          <a:xfrm>
            <a:off x="4158023" y="2414855"/>
            <a:ext cx="4978500" cy="2609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zh-CN" sz="3000">
                <a:solidFill>
                  <a:schemeClr val="dk1"/>
                </a:solidFill>
              </a:rPr>
              <a:t>DeepMinders</a:t>
            </a:r>
            <a:endParaRPr sz="1100"/>
          </a:p>
          <a:p>
            <a:pPr marL="0" marR="0" lvl="0" indent="0" algn="ctr" rtl="0">
              <a:spcBef>
                <a:spcPts val="0"/>
              </a:spcBef>
              <a:spcAft>
                <a:spcPts val="0"/>
              </a:spcAft>
              <a:buNone/>
            </a:pPr>
            <a:endParaRPr sz="3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zh-CN" sz="2100">
                <a:solidFill>
                  <a:schemeClr val="dk1"/>
                </a:solidFill>
              </a:rPr>
              <a:t>Man Ching Melvin Chan (z5361805)</a:t>
            </a:r>
            <a:endParaRPr sz="2100">
              <a:solidFill>
                <a:schemeClr val="dk1"/>
              </a:solidFill>
            </a:endParaRPr>
          </a:p>
          <a:p>
            <a:pPr marL="0" marR="0" lvl="0" indent="0" algn="l" rtl="0">
              <a:spcBef>
                <a:spcPts val="0"/>
              </a:spcBef>
              <a:spcAft>
                <a:spcPts val="0"/>
              </a:spcAft>
              <a:buNone/>
            </a:pPr>
            <a:r>
              <a:rPr lang="zh-CN" sz="2100">
                <a:solidFill>
                  <a:schemeClr val="dk1"/>
                </a:solidFill>
              </a:rPr>
              <a:t>Jonas Macken (z5208799)</a:t>
            </a:r>
            <a:endParaRPr sz="2100">
              <a:solidFill>
                <a:schemeClr val="dk1"/>
              </a:solidFill>
            </a:endParaRPr>
          </a:p>
          <a:p>
            <a:pPr marL="0" marR="0" lvl="0" indent="0" algn="l" rtl="0">
              <a:spcBef>
                <a:spcPts val="0"/>
              </a:spcBef>
              <a:spcAft>
                <a:spcPts val="0"/>
              </a:spcAft>
              <a:buNone/>
            </a:pPr>
            <a:r>
              <a:rPr lang="zh-CN" sz="2100">
                <a:solidFill>
                  <a:schemeClr val="dk1"/>
                </a:solidFill>
              </a:rPr>
              <a:t>Zirui Wang (z5464720)</a:t>
            </a:r>
            <a:endParaRPr sz="2100">
              <a:solidFill>
                <a:schemeClr val="dk1"/>
              </a:solidFill>
            </a:endParaRPr>
          </a:p>
          <a:p>
            <a:pPr marL="0" marR="0" lvl="0" indent="0" algn="l" rtl="0">
              <a:spcBef>
                <a:spcPts val="0"/>
              </a:spcBef>
              <a:spcAft>
                <a:spcPts val="0"/>
              </a:spcAft>
              <a:buNone/>
            </a:pPr>
            <a:r>
              <a:rPr lang="zh-CN" sz="2100">
                <a:solidFill>
                  <a:schemeClr val="dk1"/>
                </a:solidFill>
              </a:rPr>
              <a:t>Dimas Putra Anugerah (z5520430)</a:t>
            </a:r>
            <a:endParaRPr sz="2100">
              <a:solidFill>
                <a:schemeClr val="dk1"/>
              </a:solidFill>
            </a:endParaRPr>
          </a:p>
          <a:p>
            <a:pPr marL="0" marR="0" lvl="0" indent="0" algn="l" rtl="0">
              <a:spcBef>
                <a:spcPts val="0"/>
              </a:spcBef>
              <a:spcAft>
                <a:spcPts val="0"/>
              </a:spcAft>
              <a:buNone/>
            </a:pPr>
            <a:r>
              <a:rPr lang="zh-CN" sz="2100">
                <a:solidFill>
                  <a:schemeClr val="dk1"/>
                </a:solidFill>
              </a:rPr>
              <a:t>Aryan Wadhawan (z5444107)</a:t>
            </a:r>
            <a:endParaRPr sz="2100">
              <a:solidFill>
                <a:schemeClr val="dk1"/>
              </a:solidFill>
            </a:endParaRPr>
          </a:p>
        </p:txBody>
      </p:sp>
      <p:pic>
        <p:nvPicPr>
          <p:cNvPr id="143" name="Google Shape;143;p27"/>
          <p:cNvPicPr preferRelativeResize="0"/>
          <p:nvPr/>
        </p:nvPicPr>
        <p:blipFill>
          <a:blip r:embed="rId3">
            <a:alphaModFix/>
          </a:blip>
          <a:stretch>
            <a:fillRect/>
          </a:stretch>
        </p:blipFill>
        <p:spPr>
          <a:xfrm>
            <a:off x="4158025" y="-7175"/>
            <a:ext cx="2485142" cy="1999775"/>
          </a:xfrm>
          <a:prstGeom prst="rect">
            <a:avLst/>
          </a:prstGeom>
          <a:noFill/>
          <a:ln>
            <a:noFill/>
          </a:ln>
        </p:spPr>
      </p:pic>
      <p:pic>
        <p:nvPicPr>
          <p:cNvPr id="144" name="Google Shape;144;p27"/>
          <p:cNvPicPr preferRelativeResize="0"/>
          <p:nvPr/>
        </p:nvPicPr>
        <p:blipFill>
          <a:blip r:embed="rId4">
            <a:alphaModFix/>
          </a:blip>
          <a:stretch>
            <a:fillRect/>
          </a:stretch>
        </p:blipFill>
        <p:spPr>
          <a:xfrm>
            <a:off x="6643175" y="7175"/>
            <a:ext cx="2485150" cy="19854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Arial"/>
              <a:buNone/>
            </a:pPr>
            <a:r>
              <a:rPr lang="zh-CN" sz="2500" b="1"/>
              <a:t>Baseline Models - UNet with ResNet50 backbone</a:t>
            </a:r>
            <a:endParaRPr sz="2500" b="1"/>
          </a:p>
        </p:txBody>
      </p:sp>
      <p:sp>
        <p:nvSpPr>
          <p:cNvPr id="239" name="Google Shape;23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10</a:t>
            </a:fld>
            <a:endParaRPr/>
          </a:p>
        </p:txBody>
      </p:sp>
      <p:sp>
        <p:nvSpPr>
          <p:cNvPr id="240" name="Google Shape;240;p36"/>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Results</a:t>
            </a:r>
            <a:endParaRPr sz="1500">
              <a:solidFill>
                <a:srgbClr val="6AA84F"/>
              </a:solidFill>
            </a:endParaRPr>
          </a:p>
        </p:txBody>
      </p:sp>
      <p:graphicFrame>
        <p:nvGraphicFramePr>
          <p:cNvPr id="241" name="Google Shape;241;p36"/>
          <p:cNvGraphicFramePr/>
          <p:nvPr/>
        </p:nvGraphicFramePr>
        <p:xfrm>
          <a:off x="1065450" y="1132413"/>
          <a:ext cx="7264000" cy="1028515"/>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418975">
                <a:tc rowSpan="2">
                  <a:txBody>
                    <a:bodyPr/>
                    <a:lstStyle/>
                    <a:p>
                      <a:pPr marL="0" lvl="0" indent="0" algn="l" rtl="0">
                        <a:spcBef>
                          <a:spcPts val="0"/>
                        </a:spcBef>
                        <a:spcAft>
                          <a:spcPts val="0"/>
                        </a:spcAft>
                        <a:buNone/>
                      </a:pPr>
                      <a:r>
                        <a:rPr lang="zh-CN" sz="800"/>
                        <a:t>Models</a:t>
                      </a:r>
                      <a:endParaRPr sz="800"/>
                    </a:p>
                  </a:txBody>
                  <a:tcPr marL="91425" marR="91425" marT="91425" marB="91425"/>
                </a:tc>
                <a:tc gridSpan="2">
                  <a:txBody>
                    <a:bodyPr/>
                    <a:lstStyle/>
                    <a:p>
                      <a:pPr marL="0" lvl="0" indent="0" algn="ctr" rtl="0">
                        <a:spcBef>
                          <a:spcPts val="0"/>
                        </a:spcBef>
                        <a:spcAft>
                          <a:spcPts val="0"/>
                        </a:spcAft>
                        <a:buNone/>
                      </a:pPr>
                      <a:r>
                        <a:rPr lang="zh-CN" sz="800"/>
                        <a:t>Mean IOU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Pixel Accuracy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99250">
                <a:tc vMerge="1">
                  <a:txBody>
                    <a:bodyPr/>
                    <a:lstStyle/>
                    <a:p>
                      <a:endParaRPr lang="en-US"/>
                    </a:p>
                  </a:txBody>
                  <a:tcPr/>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extLst>
                  <a:ext uri="{0D108BD9-81ED-4DB2-BD59-A6C34878D82A}">
                    <a16:rowId xmlns:a16="http://schemas.microsoft.com/office/drawing/2014/main" val="10001"/>
                  </a:ext>
                </a:extLst>
              </a:tr>
              <a:tr h="299250">
                <a:tc>
                  <a:txBody>
                    <a:bodyPr/>
                    <a:lstStyle/>
                    <a:p>
                      <a:pPr marL="0" lvl="0" indent="0" algn="l" rtl="0">
                        <a:spcBef>
                          <a:spcPts val="0"/>
                        </a:spcBef>
                        <a:spcAft>
                          <a:spcPts val="0"/>
                        </a:spcAft>
                        <a:buNone/>
                      </a:pPr>
                      <a:r>
                        <a:rPr lang="zh-CN" sz="800"/>
                        <a:t>ResNet50 + UNet</a:t>
                      </a:r>
                      <a:endParaRPr sz="800"/>
                    </a:p>
                  </a:txBody>
                  <a:tcPr marL="91425" marR="91425" marT="91425" marB="91425"/>
                </a:tc>
                <a:tc>
                  <a:txBody>
                    <a:bodyPr/>
                    <a:lstStyle/>
                    <a:p>
                      <a:pPr marL="0" lvl="0" indent="0" algn="l" rtl="0">
                        <a:spcBef>
                          <a:spcPts val="0"/>
                        </a:spcBef>
                        <a:spcAft>
                          <a:spcPts val="0"/>
                        </a:spcAft>
                        <a:buNone/>
                      </a:pPr>
                      <a:r>
                        <a:rPr lang="zh-CN" sz="800"/>
                        <a:t>17.28</a:t>
                      </a:r>
                      <a:endParaRPr sz="800"/>
                    </a:p>
                  </a:txBody>
                  <a:tcPr marL="91425" marR="91425" marT="91425" marB="91425"/>
                </a:tc>
                <a:tc>
                  <a:txBody>
                    <a:bodyPr/>
                    <a:lstStyle/>
                    <a:p>
                      <a:pPr marL="0" lvl="0" indent="0" algn="l" rtl="0">
                        <a:spcBef>
                          <a:spcPts val="0"/>
                        </a:spcBef>
                        <a:spcAft>
                          <a:spcPts val="0"/>
                        </a:spcAft>
                        <a:buNone/>
                      </a:pPr>
                      <a:r>
                        <a:rPr lang="zh-CN" sz="800"/>
                        <a:t>13.93</a:t>
                      </a:r>
                      <a:endParaRPr sz="800"/>
                    </a:p>
                  </a:txBody>
                  <a:tcPr marL="91425" marR="91425" marT="91425" marB="91425"/>
                </a:tc>
                <a:tc>
                  <a:txBody>
                    <a:bodyPr/>
                    <a:lstStyle/>
                    <a:p>
                      <a:pPr marL="0" lvl="0" indent="0" algn="l" rtl="0">
                        <a:spcBef>
                          <a:spcPts val="0"/>
                        </a:spcBef>
                        <a:spcAft>
                          <a:spcPts val="0"/>
                        </a:spcAft>
                        <a:buNone/>
                      </a:pPr>
                      <a:r>
                        <a:rPr lang="zh-CN" sz="800"/>
                        <a:t>90.09</a:t>
                      </a:r>
                      <a:endParaRPr sz="800"/>
                    </a:p>
                  </a:txBody>
                  <a:tcPr marL="91425" marR="91425" marT="91425" marB="91425"/>
                </a:tc>
                <a:tc>
                  <a:txBody>
                    <a:bodyPr/>
                    <a:lstStyle/>
                    <a:p>
                      <a:pPr marL="0" lvl="0" indent="0" algn="l" rtl="0">
                        <a:spcBef>
                          <a:spcPts val="0"/>
                        </a:spcBef>
                        <a:spcAft>
                          <a:spcPts val="0"/>
                        </a:spcAft>
                        <a:buNone/>
                      </a:pPr>
                      <a:r>
                        <a:rPr lang="zh-CN" sz="800"/>
                        <a:t>73.70</a:t>
                      </a:r>
                      <a:endParaRPr sz="800"/>
                    </a:p>
                  </a:txBody>
                  <a:tcPr marL="91425" marR="91425" marT="91425" marB="91425"/>
                </a:tc>
                <a:tc>
                  <a:txBody>
                    <a:bodyPr/>
                    <a:lstStyle/>
                    <a:p>
                      <a:pPr marL="0" lvl="0" indent="0" algn="l" rtl="0">
                        <a:spcBef>
                          <a:spcPts val="0"/>
                        </a:spcBef>
                        <a:spcAft>
                          <a:spcPts val="0"/>
                        </a:spcAft>
                        <a:buNone/>
                      </a:pPr>
                      <a:r>
                        <a:rPr lang="zh-CN" sz="800"/>
                        <a:t>20.20</a:t>
                      </a:r>
                      <a:endParaRPr sz="800"/>
                    </a:p>
                  </a:txBody>
                  <a:tcPr marL="91425" marR="91425" marT="91425" marB="91425"/>
                </a:tc>
                <a:tc>
                  <a:txBody>
                    <a:bodyPr/>
                    <a:lstStyle/>
                    <a:p>
                      <a:pPr marL="0" lvl="0" indent="0" algn="l" rtl="0">
                        <a:spcBef>
                          <a:spcPts val="0"/>
                        </a:spcBef>
                        <a:spcAft>
                          <a:spcPts val="0"/>
                        </a:spcAft>
                        <a:buNone/>
                      </a:pPr>
                      <a:r>
                        <a:rPr lang="zh-CN" sz="800"/>
                        <a:t>17.26</a:t>
                      </a:r>
                      <a:endParaRPr sz="800"/>
                    </a:p>
                  </a:txBody>
                  <a:tcPr marL="91425" marR="91425" marT="91425" marB="91425"/>
                </a:tc>
                <a:extLst>
                  <a:ext uri="{0D108BD9-81ED-4DB2-BD59-A6C34878D82A}">
                    <a16:rowId xmlns:a16="http://schemas.microsoft.com/office/drawing/2014/main" val="10002"/>
                  </a:ext>
                </a:extLst>
              </a:tr>
            </a:tbl>
          </a:graphicData>
        </a:graphic>
      </p:graphicFrame>
      <p:pic>
        <p:nvPicPr>
          <p:cNvPr id="242" name="Google Shape;242;p36"/>
          <p:cNvPicPr preferRelativeResize="0"/>
          <p:nvPr/>
        </p:nvPicPr>
        <p:blipFill>
          <a:blip r:embed="rId3">
            <a:alphaModFix/>
          </a:blip>
          <a:stretch>
            <a:fillRect/>
          </a:stretch>
        </p:blipFill>
        <p:spPr>
          <a:xfrm>
            <a:off x="1801663" y="2209875"/>
            <a:ext cx="5467526" cy="2357125"/>
          </a:xfrm>
          <a:prstGeom prst="rect">
            <a:avLst/>
          </a:prstGeom>
          <a:noFill/>
          <a:ln>
            <a:noFill/>
          </a:ln>
        </p:spPr>
      </p:pic>
      <p:sp>
        <p:nvSpPr>
          <p:cNvPr id="243" name="Google Shape;243;p36"/>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Jonas Macken</a:t>
            </a:r>
            <a:endParaRPr sz="1500" i="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Arial"/>
              <a:buNone/>
            </a:pPr>
            <a:r>
              <a:rPr lang="zh-CN" sz="2500" b="1"/>
              <a:t>Baseline Models - PSPNet with ResNet50 backbone</a:t>
            </a:r>
            <a:endParaRPr sz="2500" b="1"/>
          </a:p>
        </p:txBody>
      </p:sp>
      <p:sp>
        <p:nvSpPr>
          <p:cNvPr id="249" name="Google Shape;249;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11</a:t>
            </a:fld>
            <a:endParaRPr/>
          </a:p>
        </p:txBody>
      </p:sp>
      <p:sp>
        <p:nvSpPr>
          <p:cNvPr id="250" name="Google Shape;250;p37"/>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ResNet50 encoder with dilated convolution + PSPNet decoder</a:t>
            </a:r>
            <a:endParaRPr sz="1500">
              <a:solidFill>
                <a:srgbClr val="6AA84F"/>
              </a:solidFill>
            </a:endParaRPr>
          </a:p>
        </p:txBody>
      </p:sp>
      <p:pic>
        <p:nvPicPr>
          <p:cNvPr id="251" name="Google Shape;251;p37"/>
          <p:cNvPicPr preferRelativeResize="0"/>
          <p:nvPr/>
        </p:nvPicPr>
        <p:blipFill rotWithShape="1">
          <a:blip r:embed="rId3">
            <a:alphaModFix/>
          </a:blip>
          <a:srcRect t="9680" b="-9679"/>
          <a:stretch/>
        </p:blipFill>
        <p:spPr>
          <a:xfrm>
            <a:off x="3374000" y="2325550"/>
            <a:ext cx="4636774" cy="2217600"/>
          </a:xfrm>
          <a:prstGeom prst="rect">
            <a:avLst/>
          </a:prstGeom>
          <a:noFill/>
          <a:ln>
            <a:noFill/>
          </a:ln>
        </p:spPr>
      </p:pic>
      <p:pic>
        <p:nvPicPr>
          <p:cNvPr id="252" name="Google Shape;252;p37" descr="File:ResNet50.png - Wikimedia Commons"/>
          <p:cNvPicPr preferRelativeResize="0"/>
          <p:nvPr/>
        </p:nvPicPr>
        <p:blipFill rotWithShape="1">
          <a:blip r:embed="rId4">
            <a:alphaModFix/>
          </a:blip>
          <a:srcRect r="23774"/>
          <a:stretch/>
        </p:blipFill>
        <p:spPr>
          <a:xfrm>
            <a:off x="477300" y="2712775"/>
            <a:ext cx="2896701" cy="1222850"/>
          </a:xfrm>
          <a:prstGeom prst="rect">
            <a:avLst/>
          </a:prstGeom>
          <a:noFill/>
          <a:ln>
            <a:noFill/>
          </a:ln>
        </p:spPr>
      </p:pic>
      <p:sp>
        <p:nvSpPr>
          <p:cNvPr id="253" name="Google Shape;253;p37"/>
          <p:cNvSpPr txBox="1"/>
          <p:nvPr/>
        </p:nvSpPr>
        <p:spPr>
          <a:xfrm>
            <a:off x="2392000" y="4159450"/>
            <a:ext cx="3353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latin typeface="Calibri"/>
                <a:ea typeface="Calibri"/>
                <a:cs typeface="Calibri"/>
                <a:sym typeface="Calibri"/>
              </a:rPr>
              <a:t>Example ResNet50 [5] + PSPNet Architecture [6]</a:t>
            </a:r>
            <a:endParaRPr sz="1200">
              <a:solidFill>
                <a:schemeClr val="dk1"/>
              </a:solidFill>
              <a:latin typeface="Calibri"/>
              <a:ea typeface="Calibri"/>
              <a:cs typeface="Calibri"/>
              <a:sym typeface="Calibri"/>
            </a:endParaRPr>
          </a:p>
        </p:txBody>
      </p:sp>
      <p:sp>
        <p:nvSpPr>
          <p:cNvPr id="254" name="Google Shape;254;p37"/>
          <p:cNvSpPr txBox="1"/>
          <p:nvPr/>
        </p:nvSpPr>
        <p:spPr>
          <a:xfrm>
            <a:off x="173725" y="4657175"/>
            <a:ext cx="8279700" cy="10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solidFill>
                  <a:schemeClr val="dk1"/>
                </a:solidFill>
              </a:rPr>
              <a:t>[7] </a:t>
            </a:r>
            <a:r>
              <a:rPr lang="zh-CN" sz="800">
                <a:solidFill>
                  <a:schemeClr val="dk1"/>
                </a:solidFill>
                <a:uFill>
                  <a:noFill/>
                </a:uFill>
                <a:hlinkClick r:id="rId5">
                  <a:extLst>
                    <a:ext uri="{A12FA001-AC4F-418D-AE19-62706E023703}">
                      <ahyp:hlinkClr xmlns:ahyp="http://schemas.microsoft.com/office/drawing/2018/hyperlinkcolor" val="tx"/>
                    </a:ext>
                  </a:extLst>
                </a:hlinkClick>
              </a:rPr>
              <a:t>Suvaditya Mukherjee</a:t>
            </a:r>
            <a:r>
              <a:rPr lang="zh-CN" sz="800">
                <a:solidFill>
                  <a:schemeClr val="dk1"/>
                </a:solidFill>
              </a:rPr>
              <a:t>. 2022. The Annotated ResNet-50. Medium. </a:t>
            </a:r>
            <a:r>
              <a:rPr lang="zh-CN" sz="800" u="sng">
                <a:solidFill>
                  <a:schemeClr val="dk1"/>
                </a:solidFill>
                <a:hlinkClick r:id="rId6">
                  <a:extLst>
                    <a:ext uri="{A12FA001-AC4F-418D-AE19-62706E023703}">
                      <ahyp:hlinkClr xmlns:ahyp="http://schemas.microsoft.com/office/drawing/2018/hyperlinkcolor" val="tx"/>
                    </a:ext>
                  </a:extLst>
                </a:hlinkClick>
              </a:rPr>
              <a:t>https://towardsdatascience.com/the-annotated-resnet-50-a6c536034758</a:t>
            </a:r>
            <a:endParaRPr sz="800">
              <a:solidFill>
                <a:schemeClr val="dk1"/>
              </a:solidFill>
            </a:endParaRPr>
          </a:p>
          <a:p>
            <a:pPr marL="0" lvl="0" indent="0" algn="l" rtl="0">
              <a:spcBef>
                <a:spcPts val="0"/>
              </a:spcBef>
              <a:spcAft>
                <a:spcPts val="0"/>
              </a:spcAft>
              <a:buNone/>
            </a:pPr>
            <a:r>
              <a:rPr lang="zh-CN" sz="800">
                <a:solidFill>
                  <a:schemeClr val="dk1"/>
                </a:solidFill>
              </a:rPr>
              <a:t>[8] Hengshuang Zhao, Jianping Shi, Xiaojuan Qi, Xiaogang Wang, and Jiaya Jia. Pyramid Scene Parsing Network. CVPR 2017.</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3150" b="1">
              <a:solidFill>
                <a:srgbClr val="242424"/>
              </a:solidFill>
              <a:highlight>
                <a:srgbClr val="FFFFFF"/>
              </a:highlight>
            </a:endParaRPr>
          </a:p>
        </p:txBody>
      </p:sp>
      <p:sp>
        <p:nvSpPr>
          <p:cNvPr id="255" name="Google Shape;255;p37"/>
          <p:cNvSpPr txBox="1">
            <a:spLocks noGrp="1"/>
          </p:cNvSpPr>
          <p:nvPr>
            <p:ph type="body" idx="1"/>
          </p:nvPr>
        </p:nvSpPr>
        <p:spPr>
          <a:xfrm>
            <a:off x="173725" y="1037350"/>
            <a:ext cx="8485200" cy="2245800"/>
          </a:xfrm>
          <a:prstGeom prst="rect">
            <a:avLst/>
          </a:prstGeom>
          <a:noFill/>
          <a:ln>
            <a:noFill/>
          </a:ln>
        </p:spPr>
        <p:txBody>
          <a:bodyPr spcFirstLastPara="1" wrap="square" lIns="68575" tIns="34275" rIns="68575" bIns="34275" anchor="t" anchorCtr="0">
            <a:normAutofit/>
          </a:bodyPr>
          <a:lstStyle/>
          <a:p>
            <a:pPr marL="457200" lvl="0" indent="-304800" algn="l" rtl="0">
              <a:lnSpc>
                <a:spcPct val="115000"/>
              </a:lnSpc>
              <a:spcBef>
                <a:spcPts val="0"/>
              </a:spcBef>
              <a:spcAft>
                <a:spcPts val="0"/>
              </a:spcAft>
              <a:buSzPts val="1200"/>
              <a:buChar char="●"/>
            </a:pPr>
            <a:r>
              <a:rPr lang="zh-CN" sz="1200"/>
              <a:t>The Pyramid Scence Parsing (PSP) decoder uses a pyramidal pooling module, which takes 4 convolutional layer and combines them with an average pooling module. This is then upsampled to the correct output size.</a:t>
            </a:r>
            <a:endParaRPr sz="1200"/>
          </a:p>
          <a:p>
            <a:pPr marL="457200" lvl="0" indent="-304800" algn="l" rtl="0">
              <a:lnSpc>
                <a:spcPct val="115000"/>
              </a:lnSpc>
              <a:spcBef>
                <a:spcPts val="0"/>
              </a:spcBef>
              <a:spcAft>
                <a:spcPts val="0"/>
              </a:spcAft>
              <a:buSzPts val="1200"/>
              <a:buChar char="●"/>
            </a:pPr>
            <a:r>
              <a:rPr lang="zh-CN" sz="1200"/>
              <a:t>Adds a global context information to improve pixel-level accuracy</a:t>
            </a:r>
            <a:endParaRPr sz="1200"/>
          </a:p>
          <a:p>
            <a:pPr marL="457200" lvl="0" indent="-304800" algn="l" rtl="0">
              <a:lnSpc>
                <a:spcPct val="115000"/>
              </a:lnSpc>
              <a:spcBef>
                <a:spcPts val="0"/>
              </a:spcBef>
              <a:spcAft>
                <a:spcPts val="0"/>
              </a:spcAft>
              <a:buSzPts val="1200"/>
              <a:buChar char="●"/>
            </a:pPr>
            <a:r>
              <a:rPr lang="zh-CN" sz="1200" b="1"/>
              <a:t>Dilated Convolution: </a:t>
            </a:r>
            <a:r>
              <a:rPr lang="zh-CN" sz="1200"/>
              <a:t>Gaps equal to the dilation rate is taken between each stride during the convolution step. This allows the model to get a wider context of what is happening in the image.</a:t>
            </a:r>
            <a:endParaRPr sz="1200"/>
          </a:p>
        </p:txBody>
      </p:sp>
      <p:sp>
        <p:nvSpPr>
          <p:cNvPr id="256" name="Google Shape;256;p37"/>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Arial"/>
              <a:buNone/>
            </a:pPr>
            <a:r>
              <a:rPr lang="zh-CN" sz="2500" b="1"/>
              <a:t>Baseline Models - PSPNet with ResNet50 backbone</a:t>
            </a:r>
            <a:endParaRPr sz="2500" b="1"/>
          </a:p>
        </p:txBody>
      </p:sp>
      <p:sp>
        <p:nvSpPr>
          <p:cNvPr id="262" name="Google Shape;262;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12</a:t>
            </a:fld>
            <a:endParaRPr/>
          </a:p>
        </p:txBody>
      </p:sp>
      <p:sp>
        <p:nvSpPr>
          <p:cNvPr id="263" name="Google Shape;263;p38"/>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Results</a:t>
            </a:r>
            <a:endParaRPr sz="1500">
              <a:solidFill>
                <a:srgbClr val="6AA84F"/>
              </a:solidFill>
            </a:endParaRPr>
          </a:p>
        </p:txBody>
      </p:sp>
      <p:graphicFrame>
        <p:nvGraphicFramePr>
          <p:cNvPr id="264" name="Google Shape;264;p38"/>
          <p:cNvGraphicFramePr/>
          <p:nvPr/>
        </p:nvGraphicFramePr>
        <p:xfrm>
          <a:off x="1065450" y="1132413"/>
          <a:ext cx="7264000" cy="1028515"/>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418975">
                <a:tc rowSpan="2">
                  <a:txBody>
                    <a:bodyPr/>
                    <a:lstStyle/>
                    <a:p>
                      <a:pPr marL="0" lvl="0" indent="0" algn="l" rtl="0">
                        <a:spcBef>
                          <a:spcPts val="0"/>
                        </a:spcBef>
                        <a:spcAft>
                          <a:spcPts val="0"/>
                        </a:spcAft>
                        <a:buNone/>
                      </a:pPr>
                      <a:r>
                        <a:rPr lang="zh-CN" sz="800"/>
                        <a:t>Models</a:t>
                      </a:r>
                      <a:endParaRPr sz="800"/>
                    </a:p>
                  </a:txBody>
                  <a:tcPr marL="91425" marR="91425" marT="91425" marB="91425"/>
                </a:tc>
                <a:tc gridSpan="2">
                  <a:txBody>
                    <a:bodyPr/>
                    <a:lstStyle/>
                    <a:p>
                      <a:pPr marL="0" lvl="0" indent="0" algn="ctr" rtl="0">
                        <a:spcBef>
                          <a:spcPts val="0"/>
                        </a:spcBef>
                        <a:spcAft>
                          <a:spcPts val="0"/>
                        </a:spcAft>
                        <a:buNone/>
                      </a:pPr>
                      <a:r>
                        <a:rPr lang="zh-CN" sz="800"/>
                        <a:t>Mean IOU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Pixel Accuracy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99250">
                <a:tc vMerge="1">
                  <a:txBody>
                    <a:bodyPr/>
                    <a:lstStyle/>
                    <a:p>
                      <a:endParaRPr lang="en-US"/>
                    </a:p>
                  </a:txBody>
                  <a:tcPr/>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extLst>
                  <a:ext uri="{0D108BD9-81ED-4DB2-BD59-A6C34878D82A}">
                    <a16:rowId xmlns:a16="http://schemas.microsoft.com/office/drawing/2014/main" val="10001"/>
                  </a:ext>
                </a:extLst>
              </a:tr>
              <a:tr h="299250">
                <a:tc>
                  <a:txBody>
                    <a:bodyPr/>
                    <a:lstStyle/>
                    <a:p>
                      <a:pPr marL="0" lvl="0" indent="0" algn="l" rtl="0">
                        <a:spcBef>
                          <a:spcPts val="0"/>
                        </a:spcBef>
                        <a:spcAft>
                          <a:spcPts val="0"/>
                        </a:spcAft>
                        <a:buNone/>
                      </a:pPr>
                      <a:r>
                        <a:rPr lang="zh-CN" sz="800"/>
                        <a:t>ResNet50 + PSPNet</a:t>
                      </a:r>
                      <a:endParaRPr sz="800"/>
                    </a:p>
                  </a:txBody>
                  <a:tcPr marL="91425" marR="91425" marT="91425" marB="91425"/>
                </a:tc>
                <a:tc>
                  <a:txBody>
                    <a:bodyPr/>
                    <a:lstStyle/>
                    <a:p>
                      <a:pPr marL="0" lvl="0" indent="0" algn="l" rtl="0">
                        <a:spcBef>
                          <a:spcPts val="0"/>
                        </a:spcBef>
                        <a:spcAft>
                          <a:spcPts val="0"/>
                        </a:spcAft>
                        <a:buNone/>
                      </a:pPr>
                      <a:r>
                        <a:rPr lang="zh-CN" sz="800"/>
                        <a:t>15.43</a:t>
                      </a:r>
                      <a:endParaRPr sz="800"/>
                    </a:p>
                  </a:txBody>
                  <a:tcPr marL="91425" marR="91425" marT="91425" marB="91425"/>
                </a:tc>
                <a:tc>
                  <a:txBody>
                    <a:bodyPr/>
                    <a:lstStyle/>
                    <a:p>
                      <a:pPr marL="0" lvl="0" indent="0" algn="l" rtl="0">
                        <a:spcBef>
                          <a:spcPts val="0"/>
                        </a:spcBef>
                        <a:spcAft>
                          <a:spcPts val="0"/>
                        </a:spcAft>
                        <a:buNone/>
                      </a:pPr>
                      <a:r>
                        <a:rPr lang="zh-CN" sz="800"/>
                        <a:t>13.62</a:t>
                      </a:r>
                      <a:endParaRPr sz="800"/>
                    </a:p>
                  </a:txBody>
                  <a:tcPr marL="91425" marR="91425" marT="91425" marB="91425"/>
                </a:tc>
                <a:tc>
                  <a:txBody>
                    <a:bodyPr/>
                    <a:lstStyle/>
                    <a:p>
                      <a:pPr marL="0" lvl="0" indent="0" algn="l" rtl="0">
                        <a:spcBef>
                          <a:spcPts val="0"/>
                        </a:spcBef>
                        <a:spcAft>
                          <a:spcPts val="0"/>
                        </a:spcAft>
                        <a:buNone/>
                      </a:pPr>
                      <a:r>
                        <a:rPr lang="zh-CN" sz="800"/>
                        <a:t>88.95</a:t>
                      </a:r>
                      <a:endParaRPr sz="800"/>
                    </a:p>
                  </a:txBody>
                  <a:tcPr marL="91425" marR="91425" marT="91425" marB="91425"/>
                </a:tc>
                <a:tc>
                  <a:txBody>
                    <a:bodyPr/>
                    <a:lstStyle/>
                    <a:p>
                      <a:pPr marL="0" lvl="0" indent="0" algn="l" rtl="0">
                        <a:spcBef>
                          <a:spcPts val="0"/>
                        </a:spcBef>
                        <a:spcAft>
                          <a:spcPts val="0"/>
                        </a:spcAft>
                        <a:buNone/>
                      </a:pPr>
                      <a:r>
                        <a:rPr lang="zh-CN" sz="800"/>
                        <a:t>72.78</a:t>
                      </a:r>
                      <a:endParaRPr sz="800"/>
                    </a:p>
                  </a:txBody>
                  <a:tcPr marL="91425" marR="91425" marT="91425" marB="91425"/>
                </a:tc>
                <a:tc>
                  <a:txBody>
                    <a:bodyPr/>
                    <a:lstStyle/>
                    <a:p>
                      <a:pPr marL="0" lvl="0" indent="0" algn="l" rtl="0">
                        <a:spcBef>
                          <a:spcPts val="0"/>
                        </a:spcBef>
                        <a:spcAft>
                          <a:spcPts val="0"/>
                        </a:spcAft>
                        <a:buNone/>
                      </a:pPr>
                      <a:r>
                        <a:rPr lang="zh-CN" sz="800"/>
                        <a:t>17.99</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800">
                          <a:solidFill>
                            <a:schemeClr val="dk1"/>
                          </a:solidFill>
                        </a:rPr>
                        <a:t>16.58</a:t>
                      </a:r>
                      <a:endParaRPr sz="800"/>
                    </a:p>
                  </a:txBody>
                  <a:tcPr marL="91425" marR="91425" marT="91425" marB="91425"/>
                </a:tc>
                <a:extLst>
                  <a:ext uri="{0D108BD9-81ED-4DB2-BD59-A6C34878D82A}">
                    <a16:rowId xmlns:a16="http://schemas.microsoft.com/office/drawing/2014/main" val="10002"/>
                  </a:ext>
                </a:extLst>
              </a:tr>
            </a:tbl>
          </a:graphicData>
        </a:graphic>
      </p:graphicFrame>
      <p:pic>
        <p:nvPicPr>
          <p:cNvPr id="265" name="Google Shape;265;p38"/>
          <p:cNvPicPr preferRelativeResize="0"/>
          <p:nvPr/>
        </p:nvPicPr>
        <p:blipFill>
          <a:blip r:embed="rId3">
            <a:alphaModFix/>
          </a:blip>
          <a:stretch>
            <a:fillRect/>
          </a:stretch>
        </p:blipFill>
        <p:spPr>
          <a:xfrm>
            <a:off x="985925" y="2241825"/>
            <a:ext cx="3607825" cy="2243450"/>
          </a:xfrm>
          <a:prstGeom prst="rect">
            <a:avLst/>
          </a:prstGeom>
          <a:noFill/>
          <a:ln>
            <a:noFill/>
          </a:ln>
        </p:spPr>
      </p:pic>
      <p:pic>
        <p:nvPicPr>
          <p:cNvPr id="266" name="Google Shape;266;p38"/>
          <p:cNvPicPr preferRelativeResize="0"/>
          <p:nvPr/>
        </p:nvPicPr>
        <p:blipFill>
          <a:blip r:embed="rId4">
            <a:alphaModFix/>
          </a:blip>
          <a:stretch>
            <a:fillRect/>
          </a:stretch>
        </p:blipFill>
        <p:spPr>
          <a:xfrm>
            <a:off x="4678950" y="2241825"/>
            <a:ext cx="3666300" cy="2243450"/>
          </a:xfrm>
          <a:prstGeom prst="rect">
            <a:avLst/>
          </a:prstGeom>
          <a:noFill/>
          <a:ln>
            <a:noFill/>
          </a:ln>
        </p:spPr>
      </p:pic>
      <p:sp>
        <p:nvSpPr>
          <p:cNvPr id="267" name="Google Shape;267;p38"/>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32000"/>
              <a:buFont typeface="Arial"/>
              <a:buNone/>
            </a:pPr>
            <a:r>
              <a:rPr lang="zh-CN" sz="2500" b="1"/>
              <a:t>Baseline Models - ResNet50 encoder with dilated convolutions + PSPNet decoder with deep supervision</a:t>
            </a:r>
            <a:endParaRPr sz="2500" b="1"/>
          </a:p>
        </p:txBody>
      </p:sp>
      <p:sp>
        <p:nvSpPr>
          <p:cNvPr id="273" name="Google Shape;273;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13</a:t>
            </a:fld>
            <a:endParaRPr/>
          </a:p>
        </p:txBody>
      </p:sp>
      <p:sp>
        <p:nvSpPr>
          <p:cNvPr id="274" name="Google Shape;274;p39"/>
          <p:cNvSpPr txBox="1"/>
          <p:nvPr/>
        </p:nvSpPr>
        <p:spPr>
          <a:xfrm>
            <a:off x="173725" y="696425"/>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Model Architecture</a:t>
            </a:r>
            <a:endParaRPr sz="1500">
              <a:solidFill>
                <a:srgbClr val="6AA84F"/>
              </a:solidFill>
            </a:endParaRPr>
          </a:p>
        </p:txBody>
      </p:sp>
      <p:sp>
        <p:nvSpPr>
          <p:cNvPr id="275" name="Google Shape;275;p39"/>
          <p:cNvSpPr txBox="1"/>
          <p:nvPr/>
        </p:nvSpPr>
        <p:spPr>
          <a:xfrm>
            <a:off x="4293350" y="2293550"/>
            <a:ext cx="41595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pic>
        <p:nvPicPr>
          <p:cNvPr id="276" name="Google Shape;276;p39"/>
          <p:cNvPicPr preferRelativeResize="0"/>
          <p:nvPr/>
        </p:nvPicPr>
        <p:blipFill>
          <a:blip r:embed="rId3">
            <a:alphaModFix/>
          </a:blip>
          <a:stretch>
            <a:fillRect/>
          </a:stretch>
        </p:blipFill>
        <p:spPr>
          <a:xfrm>
            <a:off x="2681550" y="1881825"/>
            <a:ext cx="3269042" cy="2100500"/>
          </a:xfrm>
          <a:prstGeom prst="rect">
            <a:avLst/>
          </a:prstGeom>
          <a:noFill/>
          <a:ln>
            <a:noFill/>
          </a:ln>
        </p:spPr>
      </p:pic>
      <p:sp>
        <p:nvSpPr>
          <p:cNvPr id="277" name="Google Shape;277;p39"/>
          <p:cNvSpPr txBox="1"/>
          <p:nvPr/>
        </p:nvSpPr>
        <p:spPr>
          <a:xfrm>
            <a:off x="336800" y="1088825"/>
            <a:ext cx="7493100" cy="971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Char char="-"/>
            </a:pPr>
            <a:r>
              <a:rPr lang="zh-CN" sz="1200">
                <a:solidFill>
                  <a:schemeClr val="dk1"/>
                </a:solidFill>
              </a:rPr>
              <a:t>ResNet encoder is the same as previous models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Added deep supervision to increase the information flow from encoder to decoder as auxiliary outputs</a:t>
            </a:r>
            <a:endParaRPr sz="1200">
              <a:solidFill>
                <a:schemeClr val="dk1"/>
              </a:solidFill>
            </a:endParaRPr>
          </a:p>
          <a:p>
            <a:pPr marL="0" lvl="0" indent="0" algn="l" rtl="0">
              <a:lnSpc>
                <a:spcPct val="115000"/>
              </a:lnSpc>
              <a:spcBef>
                <a:spcPts val="0"/>
              </a:spcBef>
              <a:spcAft>
                <a:spcPts val="0"/>
              </a:spcAft>
              <a:buNone/>
            </a:pPr>
            <a:endParaRPr sz="1000" i="1">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
        <p:nvSpPr>
          <p:cNvPr id="278" name="Google Shape;278;p39"/>
          <p:cNvSpPr txBox="1"/>
          <p:nvPr/>
        </p:nvSpPr>
        <p:spPr>
          <a:xfrm>
            <a:off x="2004900" y="3982325"/>
            <a:ext cx="4053600" cy="546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zh-CN" sz="1000">
                <a:solidFill>
                  <a:schemeClr val="dk1"/>
                </a:solidFill>
              </a:rPr>
              <a:t>Deep supervision example from UNet architecture</a:t>
            </a:r>
            <a:endParaRPr sz="10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
        <p:nvSpPr>
          <p:cNvPr id="279" name="Google Shape;279;p39"/>
          <p:cNvSpPr txBox="1"/>
          <p:nvPr/>
        </p:nvSpPr>
        <p:spPr>
          <a:xfrm>
            <a:off x="4934725" y="-136650"/>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173736" y="90194"/>
            <a:ext cx="8723400" cy="629100"/>
          </a:xfrm>
          <a:prstGeom prst="rect">
            <a:avLst/>
          </a:prstGeom>
          <a:noFill/>
          <a:ln>
            <a:noFill/>
          </a:ln>
        </p:spPr>
        <p:txBody>
          <a:bodyPr spcFirstLastPara="1" wrap="square" lIns="68575" tIns="34275" rIns="68575" bIns="34275" anchor="ctr" anchorCtr="0">
            <a:normAutofit fontScale="90000"/>
          </a:bodyPr>
          <a:lstStyle/>
          <a:p>
            <a:pPr marL="0" lvl="0" indent="0" algn="l" rtl="0">
              <a:spcBef>
                <a:spcPts val="0"/>
              </a:spcBef>
              <a:spcAft>
                <a:spcPts val="0"/>
              </a:spcAft>
              <a:buClr>
                <a:schemeClr val="dk1"/>
              </a:buClr>
              <a:buSzPct val="132000"/>
              <a:buFont typeface="Arial"/>
              <a:buNone/>
            </a:pPr>
            <a:r>
              <a:rPr lang="zh-CN" sz="2500" b="1"/>
              <a:t>Baseline Models - ResNet50 encoder with dilated convolutions + PSPNet decoder with deep supervision</a:t>
            </a:r>
            <a:endParaRPr sz="2500" b="1"/>
          </a:p>
        </p:txBody>
      </p:sp>
      <p:sp>
        <p:nvSpPr>
          <p:cNvPr id="285" name="Google Shape;285;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14</a:t>
            </a:fld>
            <a:endParaRPr/>
          </a:p>
        </p:txBody>
      </p:sp>
      <p:sp>
        <p:nvSpPr>
          <p:cNvPr id="286" name="Google Shape;286;p40"/>
          <p:cNvSpPr txBox="1"/>
          <p:nvPr/>
        </p:nvSpPr>
        <p:spPr>
          <a:xfrm>
            <a:off x="173725" y="6822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Results</a:t>
            </a:r>
            <a:endParaRPr sz="1500">
              <a:solidFill>
                <a:srgbClr val="6AA84F"/>
              </a:solidFill>
            </a:endParaRPr>
          </a:p>
        </p:txBody>
      </p:sp>
      <p:graphicFrame>
        <p:nvGraphicFramePr>
          <p:cNvPr id="287" name="Google Shape;287;p40"/>
          <p:cNvGraphicFramePr/>
          <p:nvPr/>
        </p:nvGraphicFramePr>
        <p:xfrm>
          <a:off x="903425" y="1138488"/>
          <a:ext cx="7264000" cy="1150435"/>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418975">
                <a:tc rowSpan="2">
                  <a:txBody>
                    <a:bodyPr/>
                    <a:lstStyle/>
                    <a:p>
                      <a:pPr marL="0" lvl="0" indent="0" algn="l" rtl="0">
                        <a:spcBef>
                          <a:spcPts val="0"/>
                        </a:spcBef>
                        <a:spcAft>
                          <a:spcPts val="0"/>
                        </a:spcAft>
                        <a:buNone/>
                      </a:pPr>
                      <a:r>
                        <a:rPr lang="zh-CN" sz="800"/>
                        <a:t>Models</a:t>
                      </a:r>
                      <a:endParaRPr sz="800"/>
                    </a:p>
                  </a:txBody>
                  <a:tcPr marL="91425" marR="91425" marT="91425" marB="91425"/>
                </a:tc>
                <a:tc gridSpan="2">
                  <a:txBody>
                    <a:bodyPr/>
                    <a:lstStyle/>
                    <a:p>
                      <a:pPr marL="0" lvl="0" indent="0" algn="ctr" rtl="0">
                        <a:spcBef>
                          <a:spcPts val="0"/>
                        </a:spcBef>
                        <a:spcAft>
                          <a:spcPts val="0"/>
                        </a:spcAft>
                        <a:buNone/>
                      </a:pPr>
                      <a:r>
                        <a:rPr lang="zh-CN" sz="800"/>
                        <a:t>Mean IOU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Pixel Accuracy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99250">
                <a:tc vMerge="1">
                  <a:txBody>
                    <a:bodyPr/>
                    <a:lstStyle/>
                    <a:p>
                      <a:endParaRPr lang="en-US"/>
                    </a:p>
                  </a:txBody>
                  <a:tcPr/>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tc>
                  <a:txBody>
                    <a:bodyPr/>
                    <a:lstStyle/>
                    <a:p>
                      <a:pPr marL="0" lvl="0" indent="0" algn="l" rtl="0">
                        <a:spcBef>
                          <a:spcPts val="0"/>
                        </a:spcBef>
                        <a:spcAft>
                          <a:spcPts val="0"/>
                        </a:spcAft>
                        <a:buNone/>
                      </a:pPr>
                      <a:r>
                        <a:rPr lang="zh-CN" sz="800"/>
                        <a:t>Validation</a:t>
                      </a:r>
                      <a:endParaRPr sz="800"/>
                    </a:p>
                  </a:txBody>
                  <a:tcPr marL="91425" marR="91425" marT="91425" marB="91425"/>
                </a:tc>
                <a:tc>
                  <a:txBody>
                    <a:bodyPr/>
                    <a:lstStyle/>
                    <a:p>
                      <a:pPr marL="0" lvl="0" indent="0" algn="l" rtl="0">
                        <a:spcBef>
                          <a:spcPts val="0"/>
                        </a:spcBef>
                        <a:spcAft>
                          <a:spcPts val="0"/>
                        </a:spcAft>
                        <a:buNone/>
                      </a:pPr>
                      <a:r>
                        <a:rPr lang="zh-CN" sz="800"/>
                        <a:t>Test</a:t>
                      </a:r>
                      <a:endParaRPr sz="800"/>
                    </a:p>
                  </a:txBody>
                  <a:tcPr marL="91425" marR="91425" marT="91425" marB="91425"/>
                </a:tc>
                <a:extLst>
                  <a:ext uri="{0D108BD9-81ED-4DB2-BD59-A6C34878D82A}">
                    <a16:rowId xmlns:a16="http://schemas.microsoft.com/office/drawing/2014/main" val="10001"/>
                  </a:ext>
                </a:extLst>
              </a:tr>
              <a:tr h="299250">
                <a:tc>
                  <a:txBody>
                    <a:bodyPr/>
                    <a:lstStyle/>
                    <a:p>
                      <a:pPr marL="0" lvl="0" indent="0" algn="l" rtl="0">
                        <a:spcBef>
                          <a:spcPts val="0"/>
                        </a:spcBef>
                        <a:spcAft>
                          <a:spcPts val="0"/>
                        </a:spcAft>
                        <a:buNone/>
                      </a:pPr>
                      <a:r>
                        <a:rPr lang="zh-CN" sz="800"/>
                        <a:t>ResNet50 Dilated Convolution + PSPNet with Deep Supervision</a:t>
                      </a:r>
                      <a:endParaRPr sz="800"/>
                    </a:p>
                  </a:txBody>
                  <a:tcPr marL="91425" marR="91425" marT="91425" marB="91425"/>
                </a:tc>
                <a:tc>
                  <a:txBody>
                    <a:bodyPr/>
                    <a:lstStyle/>
                    <a:p>
                      <a:pPr marL="0" lvl="0" indent="0" algn="l" rtl="0">
                        <a:spcBef>
                          <a:spcPts val="0"/>
                        </a:spcBef>
                        <a:spcAft>
                          <a:spcPts val="0"/>
                        </a:spcAft>
                        <a:buNone/>
                      </a:pPr>
                      <a:r>
                        <a:rPr lang="zh-CN" sz="800"/>
                        <a:t>33.2%</a:t>
                      </a:r>
                      <a:endParaRPr sz="800"/>
                    </a:p>
                  </a:txBody>
                  <a:tcPr marL="91425" marR="91425" marT="91425" marB="91425"/>
                </a:tc>
                <a:tc>
                  <a:txBody>
                    <a:bodyPr/>
                    <a:lstStyle/>
                    <a:p>
                      <a:pPr marL="0" lvl="0" indent="0" algn="l" rtl="0">
                        <a:spcBef>
                          <a:spcPts val="0"/>
                        </a:spcBef>
                        <a:spcAft>
                          <a:spcPts val="0"/>
                        </a:spcAft>
                        <a:buNone/>
                      </a:pPr>
                      <a:r>
                        <a:rPr lang="zh-CN" sz="800"/>
                        <a:t>13.59%</a:t>
                      </a:r>
                      <a:endParaRPr sz="800"/>
                    </a:p>
                  </a:txBody>
                  <a:tcPr marL="91425" marR="91425" marT="91425" marB="91425"/>
                </a:tc>
                <a:tc>
                  <a:txBody>
                    <a:bodyPr/>
                    <a:lstStyle/>
                    <a:p>
                      <a:pPr marL="0" lvl="0" indent="0" algn="l" rtl="0">
                        <a:spcBef>
                          <a:spcPts val="0"/>
                        </a:spcBef>
                        <a:spcAft>
                          <a:spcPts val="0"/>
                        </a:spcAft>
                        <a:buNone/>
                      </a:pPr>
                      <a:r>
                        <a:rPr lang="zh-CN" sz="800"/>
                        <a:t>85.7%</a:t>
                      </a:r>
                      <a:endParaRPr sz="800"/>
                    </a:p>
                  </a:txBody>
                  <a:tcPr marL="91425" marR="91425" marT="91425" marB="91425"/>
                </a:tc>
                <a:tc>
                  <a:txBody>
                    <a:bodyPr/>
                    <a:lstStyle/>
                    <a:p>
                      <a:pPr marL="0" lvl="0" indent="0" algn="l" rtl="0">
                        <a:spcBef>
                          <a:spcPts val="0"/>
                        </a:spcBef>
                        <a:spcAft>
                          <a:spcPts val="0"/>
                        </a:spcAft>
                        <a:buNone/>
                      </a:pPr>
                      <a:r>
                        <a:rPr lang="zh-CN" sz="800"/>
                        <a:t>68.89%</a:t>
                      </a:r>
                      <a:endParaRPr sz="800"/>
                    </a:p>
                  </a:txBody>
                  <a:tcPr marL="91425" marR="91425" marT="91425" marB="91425"/>
                </a:tc>
                <a:tc>
                  <a:txBody>
                    <a:bodyPr/>
                    <a:lstStyle/>
                    <a:p>
                      <a:pPr marL="0" lvl="0" indent="0" algn="l" rtl="0">
                        <a:spcBef>
                          <a:spcPts val="0"/>
                        </a:spcBef>
                        <a:spcAft>
                          <a:spcPts val="0"/>
                        </a:spcAft>
                        <a:buNone/>
                      </a:pPr>
                      <a:r>
                        <a:rPr lang="zh-CN" sz="800"/>
                        <a:t>15.22%</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800"/>
                        <a:t>13.59%</a:t>
                      </a: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88" name="Google Shape;288;p40"/>
          <p:cNvSpPr txBox="1"/>
          <p:nvPr/>
        </p:nvSpPr>
        <p:spPr>
          <a:xfrm>
            <a:off x="3800175" y="2571750"/>
            <a:ext cx="4834800" cy="1711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zh-CN" sz="1200">
                <a:solidFill>
                  <a:schemeClr val="dk1"/>
                </a:solidFill>
              </a:rPr>
              <a:t>Test performance drops off significantly.</a:t>
            </a: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pic>
        <p:nvPicPr>
          <p:cNvPr id="289" name="Google Shape;289;p40"/>
          <p:cNvPicPr preferRelativeResize="0"/>
          <p:nvPr/>
        </p:nvPicPr>
        <p:blipFill>
          <a:blip r:embed="rId3">
            <a:alphaModFix/>
          </a:blip>
          <a:stretch>
            <a:fillRect/>
          </a:stretch>
        </p:blipFill>
        <p:spPr>
          <a:xfrm>
            <a:off x="331375" y="2402402"/>
            <a:ext cx="3423350" cy="2050200"/>
          </a:xfrm>
          <a:prstGeom prst="rect">
            <a:avLst/>
          </a:prstGeom>
          <a:noFill/>
          <a:ln>
            <a:noFill/>
          </a:ln>
        </p:spPr>
      </p:pic>
      <p:sp>
        <p:nvSpPr>
          <p:cNvPr id="290" name="Google Shape;290;p40"/>
          <p:cNvSpPr txBox="1"/>
          <p:nvPr/>
        </p:nvSpPr>
        <p:spPr>
          <a:xfrm>
            <a:off x="4974900" y="-13662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fontScale="90000"/>
          </a:bodyPr>
          <a:lstStyle/>
          <a:p>
            <a:pPr marL="0" lvl="0" indent="0" algn="l" rtl="0">
              <a:spcBef>
                <a:spcPts val="0"/>
              </a:spcBef>
              <a:spcAft>
                <a:spcPts val="0"/>
              </a:spcAft>
              <a:buClr>
                <a:schemeClr val="dk1"/>
              </a:buClr>
              <a:buSzPct val="132000"/>
              <a:buFont typeface="Arial"/>
              <a:buNone/>
            </a:pPr>
            <a:r>
              <a:rPr lang="zh-CN" sz="2500" b="1"/>
              <a:t>Baseline Models - ResNet50 encoder with dilated convolutions + PSPNet decoder with deep supervision</a:t>
            </a:r>
            <a:endParaRPr sz="2500" b="1"/>
          </a:p>
        </p:txBody>
      </p:sp>
      <p:sp>
        <p:nvSpPr>
          <p:cNvPr id="296" name="Google Shape;296;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15</a:t>
            </a:fld>
            <a:endParaRPr/>
          </a:p>
        </p:txBody>
      </p:sp>
      <p:sp>
        <p:nvSpPr>
          <p:cNvPr id="297" name="Google Shape;297;p41"/>
          <p:cNvSpPr txBox="1"/>
          <p:nvPr/>
        </p:nvSpPr>
        <p:spPr>
          <a:xfrm>
            <a:off x="173725" y="685725"/>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Results</a:t>
            </a:r>
            <a:endParaRPr sz="1500">
              <a:solidFill>
                <a:srgbClr val="6AA84F"/>
              </a:solidFill>
            </a:endParaRPr>
          </a:p>
        </p:txBody>
      </p:sp>
      <p:pic>
        <p:nvPicPr>
          <p:cNvPr id="298" name="Google Shape;298;p41"/>
          <p:cNvPicPr preferRelativeResize="0"/>
          <p:nvPr/>
        </p:nvPicPr>
        <p:blipFill>
          <a:blip r:embed="rId3">
            <a:alphaModFix/>
          </a:blip>
          <a:stretch>
            <a:fillRect/>
          </a:stretch>
        </p:blipFill>
        <p:spPr>
          <a:xfrm>
            <a:off x="173725" y="1042175"/>
            <a:ext cx="4216924" cy="1275300"/>
          </a:xfrm>
          <a:prstGeom prst="rect">
            <a:avLst/>
          </a:prstGeom>
          <a:noFill/>
          <a:ln>
            <a:noFill/>
          </a:ln>
        </p:spPr>
      </p:pic>
      <p:pic>
        <p:nvPicPr>
          <p:cNvPr id="299" name="Google Shape;299;p41"/>
          <p:cNvPicPr preferRelativeResize="0"/>
          <p:nvPr/>
        </p:nvPicPr>
        <p:blipFill>
          <a:blip r:embed="rId4">
            <a:alphaModFix/>
          </a:blip>
          <a:stretch>
            <a:fillRect/>
          </a:stretch>
        </p:blipFill>
        <p:spPr>
          <a:xfrm>
            <a:off x="2274738" y="4630088"/>
            <a:ext cx="4216925" cy="411086"/>
          </a:xfrm>
          <a:prstGeom prst="rect">
            <a:avLst/>
          </a:prstGeom>
          <a:noFill/>
          <a:ln>
            <a:noFill/>
          </a:ln>
        </p:spPr>
      </p:pic>
      <p:pic>
        <p:nvPicPr>
          <p:cNvPr id="300" name="Google Shape;300;p41"/>
          <p:cNvPicPr preferRelativeResize="0"/>
          <p:nvPr/>
        </p:nvPicPr>
        <p:blipFill>
          <a:blip r:embed="rId5">
            <a:alphaModFix/>
          </a:blip>
          <a:stretch>
            <a:fillRect/>
          </a:stretch>
        </p:blipFill>
        <p:spPr>
          <a:xfrm>
            <a:off x="173725" y="2523454"/>
            <a:ext cx="4216924" cy="1266422"/>
          </a:xfrm>
          <a:prstGeom prst="rect">
            <a:avLst/>
          </a:prstGeom>
          <a:noFill/>
          <a:ln>
            <a:noFill/>
          </a:ln>
        </p:spPr>
      </p:pic>
      <p:sp>
        <p:nvSpPr>
          <p:cNvPr id="301" name="Google Shape;301;p41"/>
          <p:cNvSpPr txBox="1"/>
          <p:nvPr/>
        </p:nvSpPr>
        <p:spPr>
          <a:xfrm>
            <a:off x="4974350" y="1042175"/>
            <a:ext cx="3402600" cy="967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zh-CN" sz="1200">
                <a:solidFill>
                  <a:schemeClr val="dk1"/>
                </a:solidFill>
              </a:rPr>
              <a:t>Only binary classifications</a:t>
            </a: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Cannot handle complex configurations of borders</a:t>
            </a: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High MIOU compared to other models: it identifying the background and foreground at the right borders but does not identify the features</a:t>
            </a:r>
            <a:endParaRPr sz="1200">
              <a:solidFill>
                <a:schemeClr val="dk1"/>
              </a:solidFill>
            </a:endParaRPr>
          </a:p>
          <a:p>
            <a:pPr marL="457200" lvl="0" indent="0" algn="l" rtl="0">
              <a:spcBef>
                <a:spcPts val="0"/>
              </a:spcBef>
              <a:spcAft>
                <a:spcPts val="0"/>
              </a:spcAft>
              <a:buNone/>
            </a:pPr>
            <a:endParaRPr sz="1200">
              <a:solidFill>
                <a:schemeClr val="dk1"/>
              </a:solidFill>
            </a:endParaRPr>
          </a:p>
        </p:txBody>
      </p:sp>
      <p:sp>
        <p:nvSpPr>
          <p:cNvPr id="302" name="Google Shape;302;p41"/>
          <p:cNvSpPr txBox="1"/>
          <p:nvPr/>
        </p:nvSpPr>
        <p:spPr>
          <a:xfrm>
            <a:off x="4927675" y="-11542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2"/>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Baseline Models</a:t>
            </a:r>
            <a:endParaRPr sz="2500" b="1"/>
          </a:p>
        </p:txBody>
      </p:sp>
      <p:sp>
        <p:nvSpPr>
          <p:cNvPr id="308" name="Google Shape;308;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16</a:t>
            </a:fld>
            <a:endParaRPr/>
          </a:p>
        </p:txBody>
      </p:sp>
      <p:sp>
        <p:nvSpPr>
          <p:cNvPr id="309" name="Google Shape;309;p42"/>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Results compared with RUGD dataset paper (Validation set top, Test set bottom) </a:t>
            </a:r>
            <a:endParaRPr sz="1500">
              <a:solidFill>
                <a:srgbClr val="6AA84F"/>
              </a:solidFill>
            </a:endParaRPr>
          </a:p>
        </p:txBody>
      </p:sp>
      <p:graphicFrame>
        <p:nvGraphicFramePr>
          <p:cNvPr id="310" name="Google Shape;310;p42"/>
          <p:cNvGraphicFramePr/>
          <p:nvPr/>
        </p:nvGraphicFramePr>
        <p:xfrm>
          <a:off x="1065450" y="923088"/>
          <a:ext cx="7264000" cy="1759975"/>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418975">
                <a:tc rowSpan="2">
                  <a:txBody>
                    <a:bodyPr/>
                    <a:lstStyle/>
                    <a:p>
                      <a:pPr marL="0" lvl="0" indent="0" algn="l" rtl="0">
                        <a:spcBef>
                          <a:spcPts val="0"/>
                        </a:spcBef>
                        <a:spcAft>
                          <a:spcPts val="0"/>
                        </a:spcAft>
                        <a:buNone/>
                      </a:pPr>
                      <a:r>
                        <a:rPr lang="zh-CN" sz="800"/>
                        <a:t>Models</a:t>
                      </a:r>
                      <a:endParaRPr sz="800"/>
                    </a:p>
                  </a:txBody>
                  <a:tcPr marL="91425" marR="91425" marT="91425" marB="91425"/>
                </a:tc>
                <a:tc gridSpan="2">
                  <a:txBody>
                    <a:bodyPr/>
                    <a:lstStyle/>
                    <a:p>
                      <a:pPr marL="0" lvl="0" indent="0" algn="ctr" rtl="0">
                        <a:spcBef>
                          <a:spcPts val="0"/>
                        </a:spcBef>
                        <a:spcAft>
                          <a:spcPts val="0"/>
                        </a:spcAft>
                        <a:buNone/>
                      </a:pPr>
                      <a:r>
                        <a:rPr lang="zh-CN" sz="800"/>
                        <a:t>Mean IOU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Pixel Accuracy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99250">
                <a:tc vMerge="1">
                  <a:txBody>
                    <a:bodyPr/>
                    <a:lstStyle/>
                    <a:p>
                      <a:endParaRPr lang="en-US"/>
                    </a:p>
                  </a:txBody>
                  <a:tcPr/>
                </a:tc>
                <a:tc>
                  <a:txBody>
                    <a:bodyPr/>
                    <a:lstStyle/>
                    <a:p>
                      <a:pPr marL="0" lvl="0" indent="0" algn="l" rtl="0">
                        <a:spcBef>
                          <a:spcPts val="0"/>
                        </a:spcBef>
                        <a:spcAft>
                          <a:spcPts val="0"/>
                        </a:spcAft>
                        <a:buNone/>
                      </a:pPr>
                      <a:r>
                        <a:rPr lang="zh-CN" sz="800"/>
                        <a:t>Paper</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tc>
                  <a:txBody>
                    <a:bodyPr/>
                    <a:lstStyle/>
                    <a:p>
                      <a:pPr marL="0" lvl="0" indent="0" algn="l" rtl="0">
                        <a:spcBef>
                          <a:spcPts val="0"/>
                        </a:spcBef>
                        <a:spcAft>
                          <a:spcPts val="0"/>
                        </a:spcAft>
                        <a:buNone/>
                      </a:pPr>
                      <a:r>
                        <a:rPr lang="zh-CN" sz="800"/>
                        <a:t>Paper </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tc>
                  <a:txBody>
                    <a:bodyPr/>
                    <a:lstStyle/>
                    <a:p>
                      <a:pPr marL="0" lvl="0" indent="0" algn="l" rtl="0">
                        <a:spcBef>
                          <a:spcPts val="0"/>
                        </a:spcBef>
                        <a:spcAft>
                          <a:spcPts val="0"/>
                        </a:spcAft>
                        <a:buNone/>
                      </a:pPr>
                      <a:r>
                        <a:rPr lang="zh-CN" sz="800"/>
                        <a:t>Paper</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extLst>
                  <a:ext uri="{0D108BD9-81ED-4DB2-BD59-A6C34878D82A}">
                    <a16:rowId xmlns:a16="http://schemas.microsoft.com/office/drawing/2014/main" val="10001"/>
                  </a:ext>
                </a:extLst>
              </a:tr>
              <a:tr h="299250">
                <a:tc>
                  <a:txBody>
                    <a:bodyPr/>
                    <a:lstStyle/>
                    <a:p>
                      <a:pPr marL="0" lvl="0" indent="0" algn="l" rtl="0">
                        <a:spcBef>
                          <a:spcPts val="0"/>
                        </a:spcBef>
                        <a:spcAft>
                          <a:spcPts val="0"/>
                        </a:spcAft>
                        <a:buNone/>
                      </a:pPr>
                      <a:r>
                        <a:rPr lang="zh-CN" sz="800"/>
                        <a:t>1) ResNet50 + UNet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a:t>
                      </a:r>
                      <a:endParaRPr sz="800"/>
                    </a:p>
                  </a:txBody>
                  <a:tcPr marL="91425" marR="91425" marT="91425" marB="91425"/>
                </a:tc>
                <a:tc>
                  <a:txBody>
                    <a:bodyPr/>
                    <a:lstStyle/>
                    <a:p>
                      <a:pPr marL="0" lvl="0" indent="0" algn="l" rtl="0">
                        <a:spcBef>
                          <a:spcPts val="0"/>
                        </a:spcBef>
                        <a:spcAft>
                          <a:spcPts val="0"/>
                        </a:spcAft>
                        <a:buNone/>
                      </a:pPr>
                      <a:r>
                        <a:rPr lang="zh-CN" sz="800"/>
                        <a:t>17.28</a:t>
                      </a:r>
                      <a:endParaRPr sz="800"/>
                    </a:p>
                  </a:txBody>
                  <a:tcPr marL="91425" marR="91425" marT="91425" marB="91425"/>
                </a:tc>
                <a:tc>
                  <a:txBody>
                    <a:bodyPr/>
                    <a:lstStyle/>
                    <a:p>
                      <a:pPr marL="0" lvl="0" indent="0" algn="l" rtl="0">
                        <a:spcBef>
                          <a:spcPts val="0"/>
                        </a:spcBef>
                        <a:spcAft>
                          <a:spcPts val="0"/>
                        </a:spcAft>
                        <a:buNone/>
                      </a:pPr>
                      <a:r>
                        <a:rPr lang="zh-CN" sz="800"/>
                        <a: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90.09</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20.20</a:t>
                      </a:r>
                      <a:endParaRPr sz="800"/>
                    </a:p>
                  </a:txBody>
                  <a:tcPr marL="91425" marR="91425" marT="91425" marB="91425">
                    <a:solidFill>
                      <a:srgbClr val="6AA84F"/>
                    </a:solidFill>
                  </a:tcPr>
                </a:tc>
                <a:extLst>
                  <a:ext uri="{0D108BD9-81ED-4DB2-BD59-A6C34878D82A}">
                    <a16:rowId xmlns:a16="http://schemas.microsoft.com/office/drawing/2014/main" val="10002"/>
                  </a:ext>
                </a:extLst>
              </a:tr>
              <a:tr h="299250">
                <a:tc>
                  <a:txBody>
                    <a:bodyPr/>
                    <a:lstStyle/>
                    <a:p>
                      <a:pPr marL="0" lvl="0" indent="0" algn="l" rtl="0">
                        <a:spcBef>
                          <a:spcPts val="0"/>
                        </a:spcBef>
                        <a:spcAft>
                          <a:spcPts val="0"/>
                        </a:spcAft>
                        <a:buNone/>
                      </a:pPr>
                      <a:r>
                        <a:rPr lang="zh-CN" sz="800"/>
                        <a:t>2) ResNet50 + PSPNet</a:t>
                      </a:r>
                      <a:endParaRPr sz="800"/>
                    </a:p>
                  </a:txBody>
                  <a:tcPr marL="91425" marR="91425" marT="91425" marB="91425"/>
                </a:tc>
                <a:tc>
                  <a:txBody>
                    <a:bodyPr/>
                    <a:lstStyle/>
                    <a:p>
                      <a:pPr marL="0" lvl="0" indent="0" algn="l" rtl="0">
                        <a:spcBef>
                          <a:spcPts val="0"/>
                        </a:spcBef>
                        <a:spcAft>
                          <a:spcPts val="0"/>
                        </a:spcAft>
                        <a:buNone/>
                      </a:pPr>
                      <a:r>
                        <a:rPr lang="zh-CN" sz="800"/>
                        <a:t>36.27 </a:t>
                      </a:r>
                      <a:endParaRPr sz="800"/>
                    </a:p>
                  </a:txBody>
                  <a:tcPr marL="91425" marR="91425" marT="91425" marB="91425"/>
                </a:tc>
                <a:tc>
                  <a:txBody>
                    <a:bodyPr/>
                    <a:lstStyle/>
                    <a:p>
                      <a:pPr marL="0" lvl="0" indent="0" algn="l" rtl="0">
                        <a:spcBef>
                          <a:spcPts val="0"/>
                        </a:spcBef>
                        <a:spcAft>
                          <a:spcPts val="0"/>
                        </a:spcAft>
                        <a:buNone/>
                      </a:pPr>
                      <a:r>
                        <a:rPr lang="zh-CN" sz="800"/>
                        <a:t>15.43</a:t>
                      </a:r>
                      <a:endParaRPr sz="800"/>
                    </a:p>
                  </a:txBody>
                  <a:tcPr marL="91425" marR="91425" marT="91425" marB="91425"/>
                </a:tc>
                <a:tc>
                  <a:txBody>
                    <a:bodyPr/>
                    <a:lstStyle/>
                    <a:p>
                      <a:pPr marL="0" lvl="0" indent="0" algn="l" rtl="0">
                        <a:spcBef>
                          <a:spcPts val="0"/>
                        </a:spcBef>
                        <a:spcAft>
                          <a:spcPts val="0"/>
                        </a:spcAft>
                        <a:buNone/>
                      </a:pPr>
                      <a:r>
                        <a:rPr lang="zh-CN" sz="800"/>
                        <a:t>90.05</a:t>
                      </a:r>
                      <a:endParaRPr sz="800"/>
                    </a:p>
                  </a:txBody>
                  <a:tcPr marL="91425" marR="91425" marT="91425" marB="91425"/>
                </a:tc>
                <a:tc>
                  <a:txBody>
                    <a:bodyPr/>
                    <a:lstStyle/>
                    <a:p>
                      <a:pPr marL="0" lvl="0" indent="0" algn="l" rtl="0">
                        <a:spcBef>
                          <a:spcPts val="0"/>
                        </a:spcBef>
                        <a:spcAft>
                          <a:spcPts val="0"/>
                        </a:spcAft>
                        <a:buNone/>
                      </a:pPr>
                      <a:r>
                        <a:rPr lang="zh-CN" sz="800"/>
                        <a:t>88.95</a:t>
                      </a:r>
                      <a:endParaRPr sz="800"/>
                    </a:p>
                  </a:txBody>
                  <a:tcPr marL="91425" marR="91425" marT="91425" marB="91425"/>
                </a:tc>
                <a:tc>
                  <a:txBody>
                    <a:bodyPr/>
                    <a:lstStyle/>
                    <a:p>
                      <a:pPr marL="0" lvl="0" indent="0" algn="l" rtl="0">
                        <a:spcBef>
                          <a:spcPts val="0"/>
                        </a:spcBef>
                        <a:spcAft>
                          <a:spcPts val="0"/>
                        </a:spcAft>
                        <a:buNone/>
                      </a:pPr>
                      <a:r>
                        <a:rPr lang="zh-CN" sz="800"/>
                        <a:t>53.27</a:t>
                      </a:r>
                      <a:endParaRPr sz="800"/>
                    </a:p>
                  </a:txBody>
                  <a:tcPr marL="91425" marR="91425" marT="91425" marB="91425"/>
                </a:tc>
                <a:tc>
                  <a:txBody>
                    <a:bodyPr/>
                    <a:lstStyle/>
                    <a:p>
                      <a:pPr marL="0" lvl="0" indent="0" algn="l" rtl="0">
                        <a:spcBef>
                          <a:spcPts val="0"/>
                        </a:spcBef>
                        <a:spcAft>
                          <a:spcPts val="0"/>
                        </a:spcAft>
                        <a:buNone/>
                      </a:pPr>
                      <a:r>
                        <a:rPr lang="zh-CN" sz="800"/>
                        <a:t>17.99</a:t>
                      </a:r>
                      <a:endParaRPr sz="800"/>
                    </a:p>
                  </a:txBody>
                  <a:tcPr marL="91425" marR="91425" marT="91425" marB="91425"/>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None/>
                      </a:pPr>
                      <a:r>
                        <a:rPr lang="zh-CN" sz="800"/>
                        <a:t>3) ResNet50 + PSPNet with Dilated Convolution and Deep Supervision</a:t>
                      </a:r>
                      <a:endParaRPr sz="800"/>
                    </a:p>
                  </a:txBody>
                  <a:tcPr marL="91425" marR="91425" marT="91425" marB="91425"/>
                </a:tc>
                <a:tc>
                  <a:txBody>
                    <a:bodyPr/>
                    <a:lstStyle/>
                    <a:p>
                      <a:pPr marL="0" lvl="0" indent="0" algn="l" rtl="0">
                        <a:spcBef>
                          <a:spcPts val="0"/>
                        </a:spcBef>
                        <a:spcAft>
                          <a:spcPts val="0"/>
                        </a:spcAft>
                        <a:buNone/>
                      </a:pPr>
                      <a:r>
                        <a:rPr lang="zh-CN" sz="800"/>
                        <a:t>36.67</a:t>
                      </a:r>
                      <a:endParaRPr sz="800"/>
                    </a:p>
                  </a:txBody>
                  <a:tcPr marL="91425" marR="91425" marT="91425" marB="91425">
                    <a:solidFill>
                      <a:schemeClr val="accent6"/>
                    </a:solidFill>
                  </a:tcPr>
                </a:tc>
                <a:tc>
                  <a:txBody>
                    <a:bodyPr/>
                    <a:lstStyle/>
                    <a:p>
                      <a:pPr marL="0" lvl="0" indent="0" algn="l" rtl="0">
                        <a:spcBef>
                          <a:spcPts val="0"/>
                        </a:spcBef>
                        <a:spcAft>
                          <a:spcPts val="0"/>
                        </a:spcAft>
                        <a:buNone/>
                      </a:pPr>
                      <a:r>
                        <a:rPr lang="zh-CN" sz="800"/>
                        <a:t>33.2%</a:t>
                      </a:r>
                      <a:endParaRPr sz="800"/>
                    </a:p>
                  </a:txBody>
                  <a:tcPr marL="91425" marR="91425" marT="91425" marB="91425">
                    <a:solidFill>
                      <a:schemeClr val="accent6"/>
                    </a:solidFill>
                  </a:tcPr>
                </a:tc>
                <a:tc>
                  <a:txBody>
                    <a:bodyPr/>
                    <a:lstStyle/>
                    <a:p>
                      <a:pPr marL="0" lvl="0" indent="0" algn="l" rtl="0">
                        <a:spcBef>
                          <a:spcPts val="0"/>
                        </a:spcBef>
                        <a:spcAft>
                          <a:spcPts val="0"/>
                        </a:spcAft>
                        <a:buNone/>
                      </a:pPr>
                      <a:r>
                        <a:rPr lang="zh-CN" sz="800"/>
                        <a:t>90.36</a:t>
                      </a:r>
                      <a:endParaRPr sz="800"/>
                    </a:p>
                  </a:txBody>
                  <a:tcPr marL="91425" marR="91425" marT="91425" marB="91425"/>
                </a:tc>
                <a:tc>
                  <a:txBody>
                    <a:bodyPr/>
                    <a:lstStyle/>
                    <a:p>
                      <a:pPr marL="0" lvl="0" indent="0" algn="l" rtl="0">
                        <a:spcBef>
                          <a:spcPts val="0"/>
                        </a:spcBef>
                        <a:spcAft>
                          <a:spcPts val="0"/>
                        </a:spcAft>
                        <a:buNone/>
                      </a:pPr>
                      <a:r>
                        <a:rPr lang="zh-CN" sz="800"/>
                        <a:t>85.7%</a:t>
                      </a:r>
                      <a:endParaRPr sz="800"/>
                    </a:p>
                  </a:txBody>
                  <a:tcPr marL="91425" marR="91425" marT="91425" marB="91425"/>
                </a:tc>
                <a:tc>
                  <a:txBody>
                    <a:bodyPr/>
                    <a:lstStyle/>
                    <a:p>
                      <a:pPr marL="0" lvl="0" indent="0" algn="l" rtl="0">
                        <a:spcBef>
                          <a:spcPts val="0"/>
                        </a:spcBef>
                        <a:spcAft>
                          <a:spcPts val="0"/>
                        </a:spcAft>
                        <a:buNone/>
                      </a:pPr>
                      <a:r>
                        <a:rPr lang="zh-CN" sz="800"/>
                        <a:t>52.06</a:t>
                      </a:r>
                      <a:endParaRPr sz="800"/>
                    </a:p>
                  </a:txBody>
                  <a:tcPr marL="91425" marR="91425" marT="91425" marB="91425"/>
                </a:tc>
                <a:tc>
                  <a:txBody>
                    <a:bodyPr/>
                    <a:lstStyle/>
                    <a:p>
                      <a:pPr marL="0" lvl="0" indent="0" algn="l" rtl="0">
                        <a:spcBef>
                          <a:spcPts val="0"/>
                        </a:spcBef>
                        <a:spcAft>
                          <a:spcPts val="0"/>
                        </a:spcAft>
                        <a:buNone/>
                      </a:pPr>
                      <a:r>
                        <a:rPr lang="zh-CN" sz="800"/>
                        <a:t>15.22%</a:t>
                      </a:r>
                      <a:endParaRPr sz="800"/>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311" name="Google Shape;311;p42"/>
          <p:cNvGraphicFramePr/>
          <p:nvPr/>
        </p:nvGraphicFramePr>
        <p:xfrm>
          <a:off x="1065450" y="2731900"/>
          <a:ext cx="7264000" cy="1735650"/>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322075">
                <a:tc rowSpan="2">
                  <a:txBody>
                    <a:bodyPr/>
                    <a:lstStyle/>
                    <a:p>
                      <a:pPr marL="0" lvl="0" indent="0" algn="l" rtl="0">
                        <a:spcBef>
                          <a:spcPts val="0"/>
                        </a:spcBef>
                        <a:spcAft>
                          <a:spcPts val="0"/>
                        </a:spcAft>
                        <a:buNone/>
                      </a:pPr>
                      <a:r>
                        <a:rPr lang="zh-CN" sz="800"/>
                        <a:t>Models</a:t>
                      </a:r>
                      <a:endParaRPr sz="800"/>
                    </a:p>
                  </a:txBody>
                  <a:tcPr marL="91425" marR="91425" marT="91425" marB="91425"/>
                </a:tc>
                <a:tc gridSpan="2">
                  <a:txBody>
                    <a:bodyPr/>
                    <a:lstStyle/>
                    <a:p>
                      <a:pPr marL="0" lvl="0" indent="0" algn="ctr" rtl="0">
                        <a:spcBef>
                          <a:spcPts val="0"/>
                        </a:spcBef>
                        <a:spcAft>
                          <a:spcPts val="0"/>
                        </a:spcAft>
                        <a:buNone/>
                      </a:pPr>
                      <a:r>
                        <a:rPr lang="zh-CN" sz="800"/>
                        <a:t>Mean IOU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Pixel Accuracy (%)</a:t>
                      </a:r>
                      <a:endParaRPr sz="800"/>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22075">
                <a:tc vMerge="1">
                  <a:txBody>
                    <a:bodyPr/>
                    <a:lstStyle/>
                    <a:p>
                      <a:endParaRPr lang="en-US"/>
                    </a:p>
                  </a:txBody>
                  <a:tcPr/>
                </a:tc>
                <a:tc>
                  <a:txBody>
                    <a:bodyPr/>
                    <a:lstStyle/>
                    <a:p>
                      <a:pPr marL="0" lvl="0" indent="0" algn="l" rtl="0">
                        <a:spcBef>
                          <a:spcPts val="0"/>
                        </a:spcBef>
                        <a:spcAft>
                          <a:spcPts val="0"/>
                        </a:spcAft>
                        <a:buNone/>
                      </a:pPr>
                      <a:r>
                        <a:rPr lang="zh-CN" sz="800"/>
                        <a:t>Paper</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tc>
                  <a:txBody>
                    <a:bodyPr/>
                    <a:lstStyle/>
                    <a:p>
                      <a:pPr marL="0" lvl="0" indent="0" algn="l" rtl="0">
                        <a:spcBef>
                          <a:spcPts val="0"/>
                        </a:spcBef>
                        <a:spcAft>
                          <a:spcPts val="0"/>
                        </a:spcAft>
                        <a:buNone/>
                      </a:pPr>
                      <a:r>
                        <a:rPr lang="zh-CN" sz="800"/>
                        <a:t>Paper </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tc>
                  <a:txBody>
                    <a:bodyPr/>
                    <a:lstStyle/>
                    <a:p>
                      <a:pPr marL="0" lvl="0" indent="0" algn="l" rtl="0">
                        <a:spcBef>
                          <a:spcPts val="0"/>
                        </a:spcBef>
                        <a:spcAft>
                          <a:spcPts val="0"/>
                        </a:spcAft>
                        <a:buNone/>
                      </a:pPr>
                      <a:r>
                        <a:rPr lang="zh-CN" sz="800"/>
                        <a:t>Paper</a:t>
                      </a:r>
                      <a:endParaRPr sz="800"/>
                    </a:p>
                  </a:txBody>
                  <a:tcPr marL="91425" marR="91425" marT="91425" marB="91425"/>
                </a:tc>
                <a:tc>
                  <a:txBody>
                    <a:bodyPr/>
                    <a:lstStyle/>
                    <a:p>
                      <a:pPr marL="0" lvl="0" indent="0" algn="l" rtl="0">
                        <a:spcBef>
                          <a:spcPts val="0"/>
                        </a:spcBef>
                        <a:spcAft>
                          <a:spcPts val="0"/>
                        </a:spcAft>
                        <a:buNone/>
                      </a:pPr>
                      <a:r>
                        <a:rPr lang="zh-CN" sz="800"/>
                        <a:t>Baseline</a:t>
                      </a:r>
                      <a:endParaRPr sz="800"/>
                    </a:p>
                  </a:txBody>
                  <a:tcPr marL="91425" marR="91425" marT="91425" marB="91425"/>
                </a:tc>
                <a:extLst>
                  <a:ext uri="{0D108BD9-81ED-4DB2-BD59-A6C34878D82A}">
                    <a16:rowId xmlns:a16="http://schemas.microsoft.com/office/drawing/2014/main" val="10001"/>
                  </a:ext>
                </a:extLst>
              </a:tr>
              <a:tr h="322075">
                <a:tc>
                  <a:txBody>
                    <a:bodyPr/>
                    <a:lstStyle/>
                    <a:p>
                      <a:pPr marL="0" lvl="0" indent="0" algn="l" rtl="0">
                        <a:spcBef>
                          <a:spcPts val="0"/>
                        </a:spcBef>
                        <a:spcAft>
                          <a:spcPts val="0"/>
                        </a:spcAft>
                        <a:buNone/>
                      </a:pPr>
                      <a:r>
                        <a:rPr lang="zh-CN" sz="800"/>
                        <a:t>1) ResNet50 + UNet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14.65</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73.81</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a:t>
                      </a:r>
                      <a:endParaRPr sz="800"/>
                    </a:p>
                  </a:txBody>
                  <a:tcPr marL="91425" marR="91425" marT="91425" marB="91425">
                    <a:solidFill>
                      <a:srgbClr val="6AA84F"/>
                    </a:solidFill>
                  </a:tcPr>
                </a:tc>
                <a:tc>
                  <a:txBody>
                    <a:bodyPr/>
                    <a:lstStyle/>
                    <a:p>
                      <a:pPr marL="0" lvl="0" indent="0" algn="l" rtl="0">
                        <a:spcBef>
                          <a:spcPts val="0"/>
                        </a:spcBef>
                        <a:spcAft>
                          <a:spcPts val="0"/>
                        </a:spcAft>
                        <a:buNone/>
                      </a:pPr>
                      <a:r>
                        <a:rPr lang="zh-CN" sz="800"/>
                        <a:t>17.87</a:t>
                      </a:r>
                      <a:endParaRPr sz="800"/>
                    </a:p>
                  </a:txBody>
                  <a:tcPr marL="91425" marR="91425" marT="91425" marB="91425">
                    <a:solidFill>
                      <a:srgbClr val="6AA84F"/>
                    </a:solidFill>
                  </a:tcPr>
                </a:tc>
                <a:extLst>
                  <a:ext uri="{0D108BD9-81ED-4DB2-BD59-A6C34878D82A}">
                    <a16:rowId xmlns:a16="http://schemas.microsoft.com/office/drawing/2014/main" val="10002"/>
                  </a:ext>
                </a:extLst>
              </a:tr>
              <a:tr h="322075">
                <a:tc>
                  <a:txBody>
                    <a:bodyPr/>
                    <a:lstStyle/>
                    <a:p>
                      <a:pPr marL="0" lvl="0" indent="0" algn="l" rtl="0">
                        <a:spcBef>
                          <a:spcPts val="0"/>
                        </a:spcBef>
                        <a:spcAft>
                          <a:spcPts val="0"/>
                        </a:spcAft>
                        <a:buNone/>
                      </a:pPr>
                      <a:r>
                        <a:rPr lang="zh-CN" sz="800"/>
                        <a:t>2) ResNet50 + PSPNet</a:t>
                      </a:r>
                      <a:endParaRPr sz="800"/>
                    </a:p>
                  </a:txBody>
                  <a:tcPr marL="91425" marR="91425" marT="91425" marB="91425"/>
                </a:tc>
                <a:tc>
                  <a:txBody>
                    <a:bodyPr/>
                    <a:lstStyle/>
                    <a:p>
                      <a:pPr marL="0" lvl="0" indent="0" algn="l" rtl="0">
                        <a:spcBef>
                          <a:spcPts val="0"/>
                        </a:spcBef>
                        <a:spcAft>
                          <a:spcPts val="0"/>
                        </a:spcAft>
                        <a:buNone/>
                      </a:pPr>
                      <a:r>
                        <a:rPr lang="zh-CN" sz="800"/>
                        <a:t>32.07</a:t>
                      </a:r>
                      <a:endParaRPr sz="800"/>
                    </a:p>
                  </a:txBody>
                  <a:tcPr marL="91425" marR="91425" marT="91425" marB="91425"/>
                </a:tc>
                <a:tc>
                  <a:txBody>
                    <a:bodyPr/>
                    <a:lstStyle/>
                    <a:p>
                      <a:pPr marL="0" lvl="0" indent="0" algn="l" rtl="0">
                        <a:spcBef>
                          <a:spcPts val="0"/>
                        </a:spcBef>
                        <a:spcAft>
                          <a:spcPts val="0"/>
                        </a:spcAft>
                        <a:buNone/>
                      </a:pPr>
                      <a:r>
                        <a:rPr lang="zh-CN" sz="800"/>
                        <a:t>13.62</a:t>
                      </a:r>
                      <a:endParaRPr sz="800"/>
                    </a:p>
                  </a:txBody>
                  <a:tcPr marL="91425" marR="91425" marT="91425" marB="91425"/>
                </a:tc>
                <a:tc>
                  <a:txBody>
                    <a:bodyPr/>
                    <a:lstStyle/>
                    <a:p>
                      <a:pPr marL="0" lvl="0" indent="0" algn="l" rtl="0">
                        <a:spcBef>
                          <a:spcPts val="0"/>
                        </a:spcBef>
                        <a:spcAft>
                          <a:spcPts val="0"/>
                        </a:spcAft>
                        <a:buNone/>
                      </a:pPr>
                      <a:r>
                        <a:rPr lang="zh-CN" sz="800"/>
                        <a:t>75.74</a:t>
                      </a:r>
                      <a:endParaRPr sz="800"/>
                    </a:p>
                  </a:txBody>
                  <a:tcPr marL="91425" marR="91425" marT="91425" marB="91425"/>
                </a:tc>
                <a:tc>
                  <a:txBody>
                    <a:bodyPr/>
                    <a:lstStyle/>
                    <a:p>
                      <a:pPr marL="0" lvl="0" indent="0" algn="l" rtl="0">
                        <a:spcBef>
                          <a:spcPts val="0"/>
                        </a:spcBef>
                        <a:spcAft>
                          <a:spcPts val="0"/>
                        </a:spcAft>
                        <a:buNone/>
                      </a:pPr>
                      <a:r>
                        <a:rPr lang="zh-CN" sz="800"/>
                        <a:t>72.78</a:t>
                      </a:r>
                      <a:endParaRPr sz="800"/>
                    </a:p>
                  </a:txBody>
                  <a:tcPr marL="91425" marR="91425" marT="91425" marB="91425"/>
                </a:tc>
                <a:tc>
                  <a:txBody>
                    <a:bodyPr/>
                    <a:lstStyle/>
                    <a:p>
                      <a:pPr marL="0" lvl="0" indent="0" algn="l" rtl="0">
                        <a:spcBef>
                          <a:spcPts val="0"/>
                        </a:spcBef>
                        <a:spcAft>
                          <a:spcPts val="0"/>
                        </a:spcAft>
                        <a:buNone/>
                      </a:pPr>
                      <a:r>
                        <a:rPr lang="zh-CN" sz="800"/>
                        <a:t>52.14</a:t>
                      </a:r>
                      <a:endParaRPr sz="800"/>
                    </a:p>
                  </a:txBody>
                  <a:tcPr marL="91425" marR="91425" marT="91425" marB="91425"/>
                </a:tc>
                <a:tc>
                  <a:txBody>
                    <a:bodyPr/>
                    <a:lstStyle/>
                    <a:p>
                      <a:pPr marL="0" lvl="0" indent="0" algn="l" rtl="0">
                        <a:spcBef>
                          <a:spcPts val="0"/>
                        </a:spcBef>
                        <a:spcAft>
                          <a:spcPts val="0"/>
                        </a:spcAft>
                        <a:buNone/>
                      </a:pPr>
                      <a:r>
                        <a:rPr lang="zh-CN" sz="800"/>
                        <a:t>16.58</a:t>
                      </a:r>
                      <a:endParaRPr sz="800"/>
                    </a:p>
                  </a:txBody>
                  <a:tcPr marL="91425" marR="91425" marT="91425" marB="91425"/>
                </a:tc>
                <a:extLst>
                  <a:ext uri="{0D108BD9-81ED-4DB2-BD59-A6C34878D82A}">
                    <a16:rowId xmlns:a16="http://schemas.microsoft.com/office/drawing/2014/main" val="10003"/>
                  </a:ext>
                </a:extLst>
              </a:tr>
              <a:tr h="447350">
                <a:tc>
                  <a:txBody>
                    <a:bodyPr/>
                    <a:lstStyle/>
                    <a:p>
                      <a:pPr marL="0" lvl="0" indent="0" algn="l" rtl="0">
                        <a:spcBef>
                          <a:spcPts val="0"/>
                        </a:spcBef>
                        <a:spcAft>
                          <a:spcPts val="0"/>
                        </a:spcAft>
                        <a:buNone/>
                      </a:pPr>
                      <a:r>
                        <a:rPr lang="zh-CN" sz="800"/>
                        <a:t>3) ResNet50 + PSPNet with Dilated Convolution and Deep Supervision</a:t>
                      </a:r>
                      <a:endParaRPr sz="800"/>
                    </a:p>
                  </a:txBody>
                  <a:tcPr marL="91425" marR="91425" marT="91425" marB="91425"/>
                </a:tc>
                <a:tc>
                  <a:txBody>
                    <a:bodyPr/>
                    <a:lstStyle/>
                    <a:p>
                      <a:pPr marL="0" lvl="0" indent="0" algn="l" rtl="0">
                        <a:spcBef>
                          <a:spcPts val="0"/>
                        </a:spcBef>
                        <a:spcAft>
                          <a:spcPts val="0"/>
                        </a:spcAft>
                        <a:buNone/>
                      </a:pPr>
                      <a:r>
                        <a:rPr lang="zh-CN" sz="800"/>
                        <a:t>31.78</a:t>
                      </a:r>
                      <a:endParaRPr sz="800"/>
                    </a:p>
                  </a:txBody>
                  <a:tcPr marL="91425" marR="91425" marT="91425" marB="91425"/>
                </a:tc>
                <a:tc>
                  <a:txBody>
                    <a:bodyPr/>
                    <a:lstStyle/>
                    <a:p>
                      <a:pPr marL="0" lvl="0" indent="0" algn="l" rtl="0">
                        <a:spcBef>
                          <a:spcPts val="0"/>
                        </a:spcBef>
                        <a:spcAft>
                          <a:spcPts val="0"/>
                        </a:spcAft>
                        <a:buNone/>
                      </a:pPr>
                      <a:r>
                        <a:rPr lang="zh-CN" sz="800"/>
                        <a:t>10.86%</a:t>
                      </a:r>
                      <a:endParaRPr sz="800"/>
                    </a:p>
                  </a:txBody>
                  <a:tcPr marL="91425" marR="91425" marT="91425" marB="91425"/>
                </a:tc>
                <a:tc>
                  <a:txBody>
                    <a:bodyPr/>
                    <a:lstStyle/>
                    <a:p>
                      <a:pPr marL="0" lvl="0" indent="0" algn="l" rtl="0">
                        <a:spcBef>
                          <a:spcPts val="0"/>
                        </a:spcBef>
                        <a:spcAft>
                          <a:spcPts val="0"/>
                        </a:spcAft>
                        <a:buNone/>
                      </a:pPr>
                      <a:r>
                        <a:rPr lang="zh-CN" sz="800"/>
                        <a:t>75.03</a:t>
                      </a:r>
                      <a:endParaRPr sz="800"/>
                    </a:p>
                  </a:txBody>
                  <a:tcPr marL="91425" marR="91425" marT="91425" marB="91425"/>
                </a:tc>
                <a:tc>
                  <a:txBody>
                    <a:bodyPr/>
                    <a:lstStyle/>
                    <a:p>
                      <a:pPr marL="0" lvl="0" indent="0" algn="l" rtl="0">
                        <a:spcBef>
                          <a:spcPts val="0"/>
                        </a:spcBef>
                        <a:spcAft>
                          <a:spcPts val="0"/>
                        </a:spcAft>
                        <a:buNone/>
                      </a:pPr>
                      <a:r>
                        <a:rPr lang="zh-CN" sz="800"/>
                        <a:t>68.89%</a:t>
                      </a:r>
                      <a:endParaRPr sz="800"/>
                    </a:p>
                  </a:txBody>
                  <a:tcPr marL="91425" marR="91425" marT="91425" marB="91425"/>
                </a:tc>
                <a:tc>
                  <a:txBody>
                    <a:bodyPr/>
                    <a:lstStyle/>
                    <a:p>
                      <a:pPr marL="0" lvl="0" indent="0" algn="l" rtl="0">
                        <a:spcBef>
                          <a:spcPts val="0"/>
                        </a:spcBef>
                        <a:spcAft>
                          <a:spcPts val="0"/>
                        </a:spcAft>
                        <a:buNone/>
                      </a:pPr>
                      <a:r>
                        <a:rPr lang="zh-CN" sz="800"/>
                        <a:t>52.96</a:t>
                      </a:r>
                      <a:endParaRPr sz="800"/>
                    </a:p>
                  </a:txBody>
                  <a:tcPr marL="91425" marR="91425" marT="91425" marB="91425"/>
                </a:tc>
                <a:tc>
                  <a:txBody>
                    <a:bodyPr/>
                    <a:lstStyle/>
                    <a:p>
                      <a:pPr marL="0" lvl="0" indent="0" algn="l" rtl="0">
                        <a:spcBef>
                          <a:spcPts val="0"/>
                        </a:spcBef>
                        <a:spcAft>
                          <a:spcPts val="0"/>
                        </a:spcAft>
                        <a:buNone/>
                      </a:pPr>
                      <a:r>
                        <a:rPr lang="zh-CN" sz="800"/>
                        <a:t>13.59%</a:t>
                      </a:r>
                      <a:endParaRPr sz="800"/>
                    </a:p>
                  </a:txBody>
                  <a:tcPr marL="91425" marR="91425" marT="91425" marB="91425"/>
                </a:tc>
                <a:extLst>
                  <a:ext uri="{0D108BD9-81ED-4DB2-BD59-A6C34878D82A}">
                    <a16:rowId xmlns:a16="http://schemas.microsoft.com/office/drawing/2014/main" val="10004"/>
                  </a:ext>
                </a:extLst>
              </a:tr>
            </a:tbl>
          </a:graphicData>
        </a:graphic>
      </p:graphicFrame>
      <p:sp>
        <p:nvSpPr>
          <p:cNvPr id="312" name="Google Shape;312;p42"/>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Hyper Parameter Tuning</a:t>
            </a:r>
            <a:endParaRPr sz="2500" b="1"/>
          </a:p>
        </p:txBody>
      </p:sp>
      <p:sp>
        <p:nvSpPr>
          <p:cNvPr id="318" name="Google Shape;318;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17</a:t>
            </a:fld>
            <a:endParaRPr/>
          </a:p>
        </p:txBody>
      </p:sp>
      <p:sp>
        <p:nvSpPr>
          <p:cNvPr id="319" name="Google Shape;319;p43"/>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Hyper parameter tuning was investigated to optimise accuracy of baseline models</a:t>
            </a:r>
            <a:endParaRPr sz="1500">
              <a:solidFill>
                <a:srgbClr val="6AA84F"/>
              </a:solidFill>
            </a:endParaRPr>
          </a:p>
        </p:txBody>
      </p:sp>
      <p:sp>
        <p:nvSpPr>
          <p:cNvPr id="320" name="Google Shape;320;p43"/>
          <p:cNvSpPr txBox="1">
            <a:spLocks noGrp="1"/>
          </p:cNvSpPr>
          <p:nvPr>
            <p:ph type="body" idx="1"/>
          </p:nvPr>
        </p:nvSpPr>
        <p:spPr>
          <a:xfrm>
            <a:off x="263850" y="1030900"/>
            <a:ext cx="8616300" cy="3139800"/>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115000"/>
              </a:lnSpc>
              <a:spcBef>
                <a:spcPts val="0"/>
              </a:spcBef>
              <a:spcAft>
                <a:spcPts val="0"/>
              </a:spcAft>
              <a:buNone/>
            </a:pPr>
            <a:r>
              <a:rPr lang="zh-CN" sz="1200"/>
              <a:t>Hyper Parameter training focused on finetuning 4 parameters, </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AutoNum type="arabicPeriod"/>
            </a:pPr>
            <a:r>
              <a:rPr lang="zh-CN" sz="1200"/>
              <a:t>Learning rate</a:t>
            </a:r>
            <a:endParaRPr sz="1200"/>
          </a:p>
          <a:p>
            <a:pPr marL="457200" lvl="0" indent="-304800" algn="l" rtl="0">
              <a:lnSpc>
                <a:spcPct val="115000"/>
              </a:lnSpc>
              <a:spcBef>
                <a:spcPts val="0"/>
              </a:spcBef>
              <a:spcAft>
                <a:spcPts val="0"/>
              </a:spcAft>
              <a:buSzPts val="1200"/>
              <a:buAutoNum type="arabicPeriod"/>
            </a:pPr>
            <a:r>
              <a:rPr lang="zh-CN" sz="1200"/>
              <a:t>Batch number</a:t>
            </a:r>
            <a:endParaRPr sz="1200"/>
          </a:p>
          <a:p>
            <a:pPr marL="457200" lvl="0" indent="-304800" algn="l" rtl="0">
              <a:lnSpc>
                <a:spcPct val="115000"/>
              </a:lnSpc>
              <a:spcBef>
                <a:spcPts val="0"/>
              </a:spcBef>
              <a:spcAft>
                <a:spcPts val="0"/>
              </a:spcAft>
              <a:buSzPts val="1200"/>
              <a:buAutoNum type="arabicPeriod"/>
            </a:pPr>
            <a:r>
              <a:rPr lang="zh-CN" sz="1200"/>
              <a:t>Momentum</a:t>
            </a:r>
            <a:endParaRPr sz="1200"/>
          </a:p>
          <a:p>
            <a:pPr marL="457200" lvl="0" indent="-304800" algn="l" rtl="0">
              <a:lnSpc>
                <a:spcPct val="115000"/>
              </a:lnSpc>
              <a:spcBef>
                <a:spcPts val="0"/>
              </a:spcBef>
              <a:spcAft>
                <a:spcPts val="0"/>
              </a:spcAft>
              <a:buSzPts val="1200"/>
              <a:buAutoNum type="arabicPeriod"/>
            </a:pPr>
            <a:r>
              <a:rPr lang="zh-CN" sz="1200"/>
              <a:t>Weight decay</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zh-CN" sz="1200"/>
              <a:t>Original parameters were taken from the RUGD paper and are as follows:</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zh-CN" sz="1200" b="1"/>
              <a:t>Learning rate: 0.01</a:t>
            </a:r>
            <a:endParaRPr sz="1200" b="1"/>
          </a:p>
          <a:p>
            <a:pPr marL="457200" lvl="0" indent="-304800" algn="l" rtl="0">
              <a:lnSpc>
                <a:spcPct val="115000"/>
              </a:lnSpc>
              <a:spcBef>
                <a:spcPts val="0"/>
              </a:spcBef>
              <a:spcAft>
                <a:spcPts val="0"/>
              </a:spcAft>
              <a:buSzPts val="1200"/>
              <a:buChar char="•"/>
            </a:pPr>
            <a:r>
              <a:rPr lang="zh-CN" sz="1200" b="1"/>
              <a:t>Batch number: 8</a:t>
            </a:r>
            <a:endParaRPr sz="1200" b="1"/>
          </a:p>
          <a:p>
            <a:pPr marL="457200" lvl="0" indent="-304800" algn="l" rtl="0">
              <a:lnSpc>
                <a:spcPct val="115000"/>
              </a:lnSpc>
              <a:spcBef>
                <a:spcPts val="0"/>
              </a:spcBef>
              <a:spcAft>
                <a:spcPts val="0"/>
              </a:spcAft>
              <a:buSzPts val="1200"/>
              <a:buChar char="•"/>
            </a:pPr>
            <a:r>
              <a:rPr lang="zh-CN" sz="1200" b="1"/>
              <a:t>Momentum: 0.9</a:t>
            </a:r>
            <a:endParaRPr sz="1200" b="1"/>
          </a:p>
          <a:p>
            <a:pPr marL="457200" lvl="0" indent="-304800" algn="l" rtl="0">
              <a:lnSpc>
                <a:spcPct val="115000"/>
              </a:lnSpc>
              <a:spcBef>
                <a:spcPts val="0"/>
              </a:spcBef>
              <a:spcAft>
                <a:spcPts val="0"/>
              </a:spcAft>
              <a:buSzPts val="1200"/>
              <a:buChar char="•"/>
            </a:pPr>
            <a:r>
              <a:rPr lang="zh-CN" sz="1200" b="1"/>
              <a:t>Weight decay: 0.001</a:t>
            </a:r>
            <a:endParaRPr sz="1200" b="1"/>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800"/>
          </a:p>
        </p:txBody>
      </p:sp>
      <p:sp>
        <p:nvSpPr>
          <p:cNvPr id="321" name="Google Shape;321;p43"/>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Hyper Parameter Tuning</a:t>
            </a:r>
            <a:endParaRPr sz="2500" b="1"/>
          </a:p>
        </p:txBody>
      </p:sp>
      <p:sp>
        <p:nvSpPr>
          <p:cNvPr id="327" name="Google Shape;327;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18</a:t>
            </a:fld>
            <a:endParaRPr/>
          </a:p>
        </p:txBody>
      </p:sp>
      <p:sp>
        <p:nvSpPr>
          <p:cNvPr id="328" name="Google Shape;328;p44"/>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Random search was used to fine tune selective hyper parameters</a:t>
            </a:r>
            <a:endParaRPr sz="1500">
              <a:solidFill>
                <a:srgbClr val="6AA84F"/>
              </a:solidFill>
            </a:endParaRPr>
          </a:p>
        </p:txBody>
      </p:sp>
      <p:sp>
        <p:nvSpPr>
          <p:cNvPr id="329" name="Google Shape;329;p44"/>
          <p:cNvSpPr txBox="1">
            <a:spLocks noGrp="1"/>
          </p:cNvSpPr>
          <p:nvPr>
            <p:ph type="body" idx="1"/>
          </p:nvPr>
        </p:nvSpPr>
        <p:spPr>
          <a:xfrm>
            <a:off x="227275" y="1001850"/>
            <a:ext cx="8616300" cy="31398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zh-CN" sz="1200"/>
              <a:t>Random search was used to establish baseline trends to see how the hyper parameters can be adjusted for optimisation. The first 10 iterations were shown below, and the outcome showed that iterations were more optimised with </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zh-CN" sz="1200"/>
              <a:t>Higher weight decay</a:t>
            </a:r>
            <a:endParaRPr sz="1200"/>
          </a:p>
          <a:p>
            <a:pPr marL="457200" lvl="0" indent="-304800" algn="l" rtl="0">
              <a:lnSpc>
                <a:spcPct val="115000"/>
              </a:lnSpc>
              <a:spcBef>
                <a:spcPts val="0"/>
              </a:spcBef>
              <a:spcAft>
                <a:spcPts val="0"/>
              </a:spcAft>
              <a:buSzPts val="1200"/>
              <a:buChar char="•"/>
            </a:pPr>
            <a:r>
              <a:rPr lang="zh-CN" sz="1200"/>
              <a:t>Lower learning rate </a:t>
            </a:r>
            <a:endParaRPr sz="1200"/>
          </a:p>
          <a:p>
            <a:pPr marL="457200" lvl="0" indent="-304800" algn="l" rtl="0">
              <a:lnSpc>
                <a:spcPct val="115000"/>
              </a:lnSpc>
              <a:spcBef>
                <a:spcPts val="0"/>
              </a:spcBef>
              <a:spcAft>
                <a:spcPts val="0"/>
              </a:spcAft>
              <a:buSzPts val="1200"/>
              <a:buChar char="•"/>
            </a:pPr>
            <a:r>
              <a:rPr lang="zh-CN" sz="1200"/>
              <a:t>Lower momentum</a:t>
            </a:r>
            <a:endParaRPr sz="1200"/>
          </a:p>
        </p:txBody>
      </p:sp>
      <p:pic>
        <p:nvPicPr>
          <p:cNvPr id="330" name="Google Shape;330;p44"/>
          <p:cNvPicPr preferRelativeResize="0"/>
          <p:nvPr/>
        </p:nvPicPr>
        <p:blipFill>
          <a:blip r:embed="rId3">
            <a:alphaModFix/>
          </a:blip>
          <a:stretch>
            <a:fillRect/>
          </a:stretch>
        </p:blipFill>
        <p:spPr>
          <a:xfrm>
            <a:off x="1028962" y="2571750"/>
            <a:ext cx="7150877" cy="1430175"/>
          </a:xfrm>
          <a:prstGeom prst="rect">
            <a:avLst/>
          </a:prstGeom>
          <a:noFill/>
          <a:ln>
            <a:noFill/>
          </a:ln>
        </p:spPr>
      </p:pic>
      <p:sp>
        <p:nvSpPr>
          <p:cNvPr id="331" name="Google Shape;331;p44"/>
          <p:cNvSpPr txBox="1"/>
          <p:nvPr/>
        </p:nvSpPr>
        <p:spPr>
          <a:xfrm>
            <a:off x="3195450" y="4049925"/>
            <a:ext cx="31521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latin typeface="Calibri"/>
                <a:ea typeface="Calibri"/>
                <a:cs typeface="Calibri"/>
                <a:sym typeface="Calibri"/>
              </a:rPr>
              <a:t>Iteration results from random search</a:t>
            </a:r>
            <a:endParaRPr sz="1200">
              <a:solidFill>
                <a:schemeClr val="dk1"/>
              </a:solidFill>
              <a:latin typeface="Calibri"/>
              <a:ea typeface="Calibri"/>
              <a:cs typeface="Calibri"/>
              <a:sym typeface="Calibri"/>
            </a:endParaRPr>
          </a:p>
        </p:txBody>
      </p:sp>
      <p:sp>
        <p:nvSpPr>
          <p:cNvPr id="332" name="Google Shape;332;p44"/>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5"/>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Hyper Parameter Tuning</a:t>
            </a:r>
            <a:endParaRPr sz="2500" b="1"/>
          </a:p>
        </p:txBody>
      </p:sp>
      <p:sp>
        <p:nvSpPr>
          <p:cNvPr id="338" name="Google Shape;338;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19</a:t>
            </a:fld>
            <a:endParaRPr/>
          </a:p>
        </p:txBody>
      </p:sp>
      <p:sp>
        <p:nvSpPr>
          <p:cNvPr id="339" name="Google Shape;339;p45"/>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Final results</a:t>
            </a:r>
            <a:endParaRPr sz="1500">
              <a:solidFill>
                <a:srgbClr val="6AA84F"/>
              </a:solidFill>
            </a:endParaRPr>
          </a:p>
        </p:txBody>
      </p:sp>
      <p:sp>
        <p:nvSpPr>
          <p:cNvPr id="340" name="Google Shape;340;p45"/>
          <p:cNvSpPr txBox="1"/>
          <p:nvPr/>
        </p:nvSpPr>
        <p:spPr>
          <a:xfrm>
            <a:off x="252750" y="976950"/>
            <a:ext cx="3365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200">
                <a:solidFill>
                  <a:schemeClr val="dk1"/>
                </a:solidFill>
              </a:rPr>
              <a:t>The new hyper parameters are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Learning rate: </a:t>
            </a:r>
            <a:r>
              <a:rPr lang="zh-CN" sz="1200">
                <a:solidFill>
                  <a:schemeClr val="dk1"/>
                </a:solidFill>
              </a:rPr>
              <a:t>0.002</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Batch number: </a:t>
            </a:r>
            <a:r>
              <a:rPr lang="zh-CN" sz="1200">
                <a:solidFill>
                  <a:schemeClr val="dk1"/>
                </a:solidFill>
              </a:rPr>
              <a:t>10</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Momentum: </a:t>
            </a:r>
            <a:r>
              <a:rPr lang="zh-CN" sz="1200">
                <a:solidFill>
                  <a:schemeClr val="dk1"/>
                </a:solidFill>
              </a:rPr>
              <a:t>0.7</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Weight decay: </a:t>
            </a:r>
            <a:r>
              <a:rPr lang="zh-CN" sz="1200">
                <a:solidFill>
                  <a:schemeClr val="dk1"/>
                </a:solidFill>
              </a:rPr>
              <a:t>0.003</a:t>
            </a:r>
            <a:endParaRPr sz="1200" b="1">
              <a:solidFill>
                <a:schemeClr val="dk1"/>
              </a:solidFill>
            </a:endParaRPr>
          </a:p>
        </p:txBody>
      </p:sp>
      <p:graphicFrame>
        <p:nvGraphicFramePr>
          <p:cNvPr id="341" name="Google Shape;341;p45"/>
          <p:cNvGraphicFramePr/>
          <p:nvPr/>
        </p:nvGraphicFramePr>
        <p:xfrm>
          <a:off x="887700" y="2654000"/>
          <a:ext cx="7239000" cy="1310610"/>
        </p:xfrm>
        <a:graphic>
          <a:graphicData uri="http://schemas.openxmlformats.org/drawingml/2006/table">
            <a:tbl>
              <a:tblPr>
                <a:noFill/>
                <a:tableStyleId>{76F9261D-6440-47FD-816E-81B381B68E3A}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zh-CN" sz="1200" b="1"/>
                        <a:t> </a:t>
                      </a:r>
                      <a:endParaRPr sz="1200" b="1"/>
                    </a:p>
                  </a:txBody>
                  <a:tcPr marL="91425" marR="91425" marT="91425" marB="91425"/>
                </a:tc>
                <a:tc>
                  <a:txBody>
                    <a:bodyPr/>
                    <a:lstStyle/>
                    <a:p>
                      <a:pPr marL="0" lvl="0" indent="0" algn="l" rtl="0">
                        <a:spcBef>
                          <a:spcPts val="0"/>
                        </a:spcBef>
                        <a:spcAft>
                          <a:spcPts val="0"/>
                        </a:spcAft>
                        <a:buNone/>
                      </a:pPr>
                      <a:r>
                        <a:rPr lang="zh-CN" sz="1200" b="1"/>
                        <a:t>Pixel Accuracy</a:t>
                      </a:r>
                      <a:endParaRPr sz="1200" b="1"/>
                    </a:p>
                  </a:txBody>
                  <a:tcPr marL="91425" marR="91425" marT="91425" marB="91425"/>
                </a:tc>
                <a:tc>
                  <a:txBody>
                    <a:bodyPr/>
                    <a:lstStyle/>
                    <a:p>
                      <a:pPr marL="0" lvl="0" indent="0" algn="l" rtl="0">
                        <a:spcBef>
                          <a:spcPts val="0"/>
                        </a:spcBef>
                        <a:spcAft>
                          <a:spcPts val="0"/>
                        </a:spcAft>
                        <a:buNone/>
                      </a:pPr>
                      <a:r>
                        <a:rPr lang="zh-CN" sz="1200" b="1"/>
                        <a:t>Mean Pixel Accuracy</a:t>
                      </a:r>
                      <a:endParaRPr sz="1200" b="1"/>
                    </a:p>
                  </a:txBody>
                  <a:tcPr marL="91425" marR="91425" marT="91425" marB="91425"/>
                </a:tc>
                <a:tc>
                  <a:txBody>
                    <a:bodyPr/>
                    <a:lstStyle/>
                    <a:p>
                      <a:pPr marL="0" lvl="0" indent="0" algn="l" rtl="0">
                        <a:spcBef>
                          <a:spcPts val="0"/>
                        </a:spcBef>
                        <a:spcAft>
                          <a:spcPts val="0"/>
                        </a:spcAft>
                        <a:buNone/>
                      </a:pPr>
                      <a:r>
                        <a:rPr lang="zh-CN" sz="1200" b="1"/>
                        <a:t>Mean IOU</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zh-CN" sz="1200" b="1"/>
                        <a:t>Baseline</a:t>
                      </a:r>
                      <a:endParaRPr sz="1200" b="1"/>
                    </a:p>
                  </a:txBody>
                  <a:tcPr marL="91425" marR="91425" marT="91425" marB="91425"/>
                </a:tc>
                <a:tc>
                  <a:txBody>
                    <a:bodyPr/>
                    <a:lstStyle/>
                    <a:p>
                      <a:pPr marL="0" lvl="0" indent="0" algn="l" rtl="0">
                        <a:spcBef>
                          <a:spcPts val="0"/>
                        </a:spcBef>
                        <a:spcAft>
                          <a:spcPts val="0"/>
                        </a:spcAft>
                        <a:buNone/>
                      </a:pPr>
                      <a:r>
                        <a:rPr lang="zh-CN" sz="1200"/>
                        <a:t>60.57 %</a:t>
                      </a:r>
                      <a:endParaRPr sz="1200"/>
                    </a:p>
                  </a:txBody>
                  <a:tcPr marL="91425" marR="91425" marT="91425" marB="91425"/>
                </a:tc>
                <a:tc>
                  <a:txBody>
                    <a:bodyPr/>
                    <a:lstStyle/>
                    <a:p>
                      <a:pPr marL="0" lvl="0" indent="0" algn="l" rtl="0">
                        <a:spcBef>
                          <a:spcPts val="0"/>
                        </a:spcBef>
                        <a:spcAft>
                          <a:spcPts val="0"/>
                        </a:spcAft>
                        <a:buNone/>
                      </a:pPr>
                      <a:r>
                        <a:rPr lang="zh-CN" sz="1200"/>
                        <a:t>21.46% </a:t>
                      </a:r>
                      <a:endParaRPr sz="1200"/>
                    </a:p>
                  </a:txBody>
                  <a:tcPr marL="91425" marR="91425" marT="91425" marB="91425"/>
                </a:tc>
                <a:tc>
                  <a:txBody>
                    <a:bodyPr/>
                    <a:lstStyle/>
                    <a:p>
                      <a:pPr marL="0" lvl="0" indent="0" algn="l" rtl="0">
                        <a:spcBef>
                          <a:spcPts val="0"/>
                        </a:spcBef>
                        <a:spcAft>
                          <a:spcPts val="0"/>
                        </a:spcAft>
                        <a:buNone/>
                      </a:pPr>
                      <a:r>
                        <a:rPr lang="zh-CN" sz="1200"/>
                        <a:t>7.83%</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zh-CN" sz="1200" b="1"/>
                        <a:t>Optimised hyper parameters</a:t>
                      </a:r>
                      <a:endParaRPr sz="1200" b="1"/>
                    </a:p>
                  </a:txBody>
                  <a:tcPr marL="91425" marR="91425" marT="91425" marB="91425">
                    <a:solidFill>
                      <a:schemeClr val="accent6"/>
                    </a:solidFill>
                  </a:tcPr>
                </a:tc>
                <a:tc>
                  <a:txBody>
                    <a:bodyPr/>
                    <a:lstStyle/>
                    <a:p>
                      <a:pPr marL="0" lvl="0" indent="0" algn="l" rtl="0">
                        <a:spcBef>
                          <a:spcPts val="0"/>
                        </a:spcBef>
                        <a:spcAft>
                          <a:spcPts val="0"/>
                        </a:spcAft>
                        <a:buNone/>
                      </a:pPr>
                      <a:r>
                        <a:rPr lang="zh-CN" sz="1200"/>
                        <a:t>66.62%</a:t>
                      </a:r>
                      <a:endParaRPr sz="1200"/>
                    </a:p>
                  </a:txBody>
                  <a:tcPr marL="91425" marR="91425" marT="91425" marB="91425">
                    <a:solidFill>
                      <a:schemeClr val="accent6"/>
                    </a:solidFill>
                  </a:tcPr>
                </a:tc>
                <a:tc>
                  <a:txBody>
                    <a:bodyPr/>
                    <a:lstStyle/>
                    <a:p>
                      <a:pPr marL="0" lvl="0" indent="0" algn="l" rtl="0">
                        <a:spcBef>
                          <a:spcPts val="0"/>
                        </a:spcBef>
                        <a:spcAft>
                          <a:spcPts val="0"/>
                        </a:spcAft>
                        <a:buNone/>
                      </a:pPr>
                      <a:r>
                        <a:rPr lang="zh-CN" sz="1200"/>
                        <a:t>25.01%</a:t>
                      </a:r>
                      <a:endParaRPr sz="1200"/>
                    </a:p>
                  </a:txBody>
                  <a:tcPr marL="91425" marR="91425" marT="91425" marB="91425">
                    <a:solidFill>
                      <a:schemeClr val="accent6"/>
                    </a:solidFill>
                  </a:tcPr>
                </a:tc>
                <a:tc>
                  <a:txBody>
                    <a:bodyPr/>
                    <a:lstStyle/>
                    <a:p>
                      <a:pPr marL="0" lvl="0" indent="0" algn="l" rtl="0">
                        <a:spcBef>
                          <a:spcPts val="0"/>
                        </a:spcBef>
                        <a:spcAft>
                          <a:spcPts val="0"/>
                        </a:spcAft>
                        <a:buNone/>
                      </a:pPr>
                      <a:r>
                        <a:rPr lang="zh-CN" sz="1200"/>
                        <a:t>8.85%</a:t>
                      </a:r>
                      <a:endParaRPr sz="1200"/>
                    </a:p>
                  </a:txBody>
                  <a:tcPr marL="91425" marR="91425" marT="91425" marB="91425">
                    <a:solidFill>
                      <a:schemeClr val="accent6"/>
                    </a:solidFill>
                  </a:tcPr>
                </a:tc>
                <a:extLst>
                  <a:ext uri="{0D108BD9-81ED-4DB2-BD59-A6C34878D82A}">
                    <a16:rowId xmlns:a16="http://schemas.microsoft.com/office/drawing/2014/main" val="10002"/>
                  </a:ext>
                </a:extLst>
              </a:tr>
            </a:tbl>
          </a:graphicData>
        </a:graphic>
      </p:graphicFrame>
      <p:sp>
        <p:nvSpPr>
          <p:cNvPr id="342" name="Google Shape;342;p45"/>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Problem Statement</a:t>
            </a:r>
            <a:endParaRPr sz="2500" b="1"/>
          </a:p>
        </p:txBody>
      </p:sp>
      <p:sp>
        <p:nvSpPr>
          <p:cNvPr id="150" name="Google Shape;150;p28"/>
          <p:cNvSpPr txBox="1">
            <a:spLocks noGrp="1"/>
          </p:cNvSpPr>
          <p:nvPr>
            <p:ph type="body" idx="1"/>
          </p:nvPr>
        </p:nvSpPr>
        <p:spPr>
          <a:xfrm>
            <a:off x="263850" y="1898538"/>
            <a:ext cx="8616300" cy="1346400"/>
          </a:xfrm>
          <a:prstGeom prst="rect">
            <a:avLst/>
          </a:prstGeom>
          <a:noFill/>
          <a:ln>
            <a:noFill/>
          </a:ln>
        </p:spPr>
        <p:txBody>
          <a:bodyPr spcFirstLastPara="1" wrap="square" lIns="68575" tIns="34275" rIns="68575" bIns="34275" anchor="t" anchorCtr="0">
            <a:normAutofit/>
          </a:bodyPr>
          <a:lstStyle/>
          <a:p>
            <a:pPr marL="0" lvl="0" indent="0" algn="ctr" rtl="0">
              <a:lnSpc>
                <a:spcPct val="115000"/>
              </a:lnSpc>
              <a:spcBef>
                <a:spcPts val="0"/>
              </a:spcBef>
              <a:spcAft>
                <a:spcPts val="0"/>
              </a:spcAft>
              <a:buNone/>
            </a:pPr>
            <a:r>
              <a:rPr lang="zh-CN" sz="1800"/>
              <a:t>Repurpose existing encoder-decoder Convolutional Neural Networks used for image segmentation tasks for the RUGD dataset. Through data augmentation and additional neural network modules, investigate the impacts of these techniques on addressing the challenges of the RUGD.</a:t>
            </a:r>
            <a:endParaRPr sz="1800"/>
          </a:p>
        </p:txBody>
      </p:sp>
      <p:sp>
        <p:nvSpPr>
          <p:cNvPr id="151" name="Google Shape;151;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a:t>
            </a:fld>
            <a:endParaRPr/>
          </a:p>
        </p:txBody>
      </p:sp>
      <p:sp>
        <p:nvSpPr>
          <p:cNvPr id="152" name="Google Shape;152;p28"/>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The aim of this study is to…</a:t>
            </a:r>
            <a:endParaRPr sz="1500">
              <a:solidFill>
                <a:srgbClr val="6AA84F"/>
              </a:solidFill>
            </a:endParaRPr>
          </a:p>
        </p:txBody>
      </p:sp>
      <p:sp>
        <p:nvSpPr>
          <p:cNvPr id="153" name="Google Shape;153;p28"/>
          <p:cNvSpPr txBox="1"/>
          <p:nvPr/>
        </p:nvSpPr>
        <p:spPr>
          <a:xfrm>
            <a:off x="4934725" y="-37700"/>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Results - ASPP Modules </a:t>
            </a:r>
            <a:endParaRPr sz="2500" b="1"/>
          </a:p>
        </p:txBody>
      </p:sp>
      <p:sp>
        <p:nvSpPr>
          <p:cNvPr id="348" name="Google Shape;348;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20</a:t>
            </a:fld>
            <a:endParaRPr/>
          </a:p>
        </p:txBody>
      </p:sp>
      <p:sp>
        <p:nvSpPr>
          <p:cNvPr id="349" name="Google Shape;349;p46"/>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ASPP is a pooled pyramidal module for dilated convolution</a:t>
            </a:r>
            <a:endParaRPr sz="1500">
              <a:solidFill>
                <a:srgbClr val="6AA84F"/>
              </a:solidFill>
            </a:endParaRPr>
          </a:p>
        </p:txBody>
      </p:sp>
      <p:pic>
        <p:nvPicPr>
          <p:cNvPr id="350" name="Google Shape;350;p46"/>
          <p:cNvPicPr preferRelativeResize="0"/>
          <p:nvPr/>
        </p:nvPicPr>
        <p:blipFill>
          <a:blip r:embed="rId3">
            <a:alphaModFix/>
          </a:blip>
          <a:stretch>
            <a:fillRect/>
          </a:stretch>
        </p:blipFill>
        <p:spPr>
          <a:xfrm>
            <a:off x="1702900" y="1443475"/>
            <a:ext cx="5221350" cy="2652335"/>
          </a:xfrm>
          <a:prstGeom prst="rect">
            <a:avLst/>
          </a:prstGeom>
          <a:noFill/>
          <a:ln>
            <a:noFill/>
          </a:ln>
        </p:spPr>
      </p:pic>
      <p:sp>
        <p:nvSpPr>
          <p:cNvPr id="351" name="Google Shape;351;p46"/>
          <p:cNvSpPr txBox="1"/>
          <p:nvPr/>
        </p:nvSpPr>
        <p:spPr>
          <a:xfrm>
            <a:off x="173725" y="4657175"/>
            <a:ext cx="82797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solidFill>
                  <a:schemeClr val="dk1"/>
                </a:solidFill>
              </a:rPr>
              <a:t>[9]  </a:t>
            </a:r>
            <a:r>
              <a:rPr lang="zh-CN" sz="800">
                <a:solidFill>
                  <a:schemeClr val="dk1"/>
                </a:solidFill>
                <a:uFill>
                  <a:noFill/>
                </a:uFill>
                <a:hlinkClick r:id="rId4">
                  <a:extLst>
                    <a:ext uri="{A12FA001-AC4F-418D-AE19-62706E023703}">
                      <ahyp:hlinkClr xmlns:ahyp="http://schemas.microsoft.com/office/drawing/2018/hyperlinkcolor" val="tx"/>
                    </a:ext>
                  </a:extLst>
                </a:hlinkClick>
              </a:rPr>
              <a:t>Liang-Chieh Chen</a:t>
            </a:r>
            <a:r>
              <a:rPr lang="zh-CN" sz="800">
                <a:solidFill>
                  <a:schemeClr val="dk1"/>
                </a:solidFill>
              </a:rPr>
              <a:t>, </a:t>
            </a:r>
            <a:r>
              <a:rPr lang="zh-CN" sz="800">
                <a:solidFill>
                  <a:schemeClr val="dk1"/>
                </a:solidFill>
                <a:uFill>
                  <a:noFill/>
                </a:uFill>
                <a:hlinkClick r:id="rId5">
                  <a:extLst>
                    <a:ext uri="{A12FA001-AC4F-418D-AE19-62706E023703}">
                      <ahyp:hlinkClr xmlns:ahyp="http://schemas.microsoft.com/office/drawing/2018/hyperlinkcolor" val="tx"/>
                    </a:ext>
                  </a:extLst>
                </a:hlinkClick>
              </a:rPr>
              <a:t>George Papandreou</a:t>
            </a:r>
            <a:r>
              <a:rPr lang="zh-CN" sz="800">
                <a:solidFill>
                  <a:schemeClr val="dk1"/>
                </a:solidFill>
              </a:rPr>
              <a:t>, </a:t>
            </a:r>
            <a:r>
              <a:rPr lang="zh-CN" sz="800">
                <a:solidFill>
                  <a:schemeClr val="dk1"/>
                </a:solidFill>
                <a:uFill>
                  <a:noFill/>
                </a:uFill>
                <a:hlinkClick r:id="rId6">
                  <a:extLst>
                    <a:ext uri="{A12FA001-AC4F-418D-AE19-62706E023703}">
                      <ahyp:hlinkClr xmlns:ahyp="http://schemas.microsoft.com/office/drawing/2018/hyperlinkcolor" val="tx"/>
                    </a:ext>
                  </a:extLst>
                </a:hlinkClick>
              </a:rPr>
              <a:t>Iasonas Kokkinos</a:t>
            </a:r>
            <a:r>
              <a:rPr lang="zh-CN" sz="800">
                <a:solidFill>
                  <a:schemeClr val="dk1"/>
                </a:solidFill>
              </a:rPr>
              <a:t>, </a:t>
            </a:r>
            <a:r>
              <a:rPr lang="zh-CN" sz="800">
                <a:solidFill>
                  <a:schemeClr val="dk1"/>
                </a:solidFill>
                <a:uFill>
                  <a:noFill/>
                </a:uFill>
                <a:hlinkClick r:id="rId7">
                  <a:extLst>
                    <a:ext uri="{A12FA001-AC4F-418D-AE19-62706E023703}">
                      <ahyp:hlinkClr xmlns:ahyp="http://schemas.microsoft.com/office/drawing/2018/hyperlinkcolor" val="tx"/>
                    </a:ext>
                  </a:extLst>
                </a:hlinkClick>
              </a:rPr>
              <a:t>Kevin Murphy</a:t>
            </a:r>
            <a:r>
              <a:rPr lang="zh-CN" sz="800">
                <a:solidFill>
                  <a:schemeClr val="dk1"/>
                </a:solidFill>
              </a:rPr>
              <a:t>, </a:t>
            </a:r>
            <a:r>
              <a:rPr lang="zh-CN" sz="800">
                <a:solidFill>
                  <a:schemeClr val="dk1"/>
                </a:solidFill>
                <a:uFill>
                  <a:noFill/>
                </a:uFill>
                <a:hlinkClick r:id="rId8">
                  <a:extLst>
                    <a:ext uri="{A12FA001-AC4F-418D-AE19-62706E023703}">
                      <ahyp:hlinkClr xmlns:ahyp="http://schemas.microsoft.com/office/drawing/2018/hyperlinkcolor" val="tx"/>
                    </a:ext>
                  </a:extLst>
                </a:hlinkClick>
              </a:rPr>
              <a:t>Alan L. Yuille</a:t>
            </a:r>
            <a:r>
              <a:rPr lang="zh-CN" sz="800">
                <a:solidFill>
                  <a:schemeClr val="dk1"/>
                </a:solidFill>
              </a:rPr>
              <a:t>. 2016. DeepLab: Semantic Image Segmentation with Deep Convolutional Nets, Atrous Convolution, and Fully Connected CRFs. </a:t>
            </a:r>
            <a:r>
              <a:rPr lang="zh-CN" sz="800" u="sng">
                <a:solidFill>
                  <a:schemeClr val="dk1"/>
                </a:solidFill>
                <a:hlinkClick r:id="rId9">
                  <a:extLst>
                    <a:ext uri="{A12FA001-AC4F-418D-AE19-62706E023703}">
                      <ahyp:hlinkClr xmlns:ahyp="http://schemas.microsoft.com/office/drawing/2018/hyperlinkcolor" val="tx"/>
                    </a:ext>
                  </a:extLst>
                </a:hlinkClick>
              </a:rPr>
              <a:t>https://paperswithcode.com/paper/deeplab-semantic-image-segmentation-with-deep</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2300">
              <a:solidFill>
                <a:schemeClr val="dk1"/>
              </a:solidFill>
              <a:highlight>
                <a:srgbClr val="FFFFFF"/>
              </a:highlight>
            </a:endParaRPr>
          </a:p>
          <a:p>
            <a:pPr marL="0" lvl="0" indent="0" algn="l" rtl="0">
              <a:spcBef>
                <a:spcPts val="0"/>
              </a:spcBef>
              <a:spcAft>
                <a:spcPts val="0"/>
              </a:spcAft>
              <a:buNone/>
            </a:pPr>
            <a:r>
              <a:rPr lang="zh-C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p:txBody>
      </p:sp>
      <p:sp>
        <p:nvSpPr>
          <p:cNvPr id="352" name="Google Shape;352;p46"/>
          <p:cNvSpPr txBox="1"/>
          <p:nvPr/>
        </p:nvSpPr>
        <p:spPr>
          <a:xfrm>
            <a:off x="2959375" y="4134675"/>
            <a:ext cx="31521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latin typeface="Calibri"/>
                <a:ea typeface="Calibri"/>
                <a:cs typeface="Calibri"/>
                <a:sym typeface="Calibri"/>
              </a:rPr>
              <a:t>Visualisation of ASPP module [7]</a:t>
            </a:r>
            <a:endParaRPr sz="1200">
              <a:solidFill>
                <a:schemeClr val="dk1"/>
              </a:solidFill>
              <a:latin typeface="Calibri"/>
              <a:ea typeface="Calibri"/>
              <a:cs typeface="Calibri"/>
              <a:sym typeface="Calibri"/>
            </a:endParaRPr>
          </a:p>
        </p:txBody>
      </p:sp>
      <p:sp>
        <p:nvSpPr>
          <p:cNvPr id="353" name="Google Shape;353;p46"/>
          <p:cNvSpPr txBox="1"/>
          <p:nvPr/>
        </p:nvSpPr>
        <p:spPr>
          <a:xfrm>
            <a:off x="248375" y="1021625"/>
            <a:ext cx="8205000" cy="7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rPr>
              <a:t>ASPP module takes multiple instances of dilated convolutional layers from the input feature map and combines them as an input for the next layer. This allows the encoder to recognise features at a larger contextual level.</a:t>
            </a:r>
            <a:endParaRPr sz="1200">
              <a:solidFill>
                <a:schemeClr val="dk1"/>
              </a:solidFill>
            </a:endParaRPr>
          </a:p>
          <a:p>
            <a:pPr marL="0" lvl="0" indent="0" algn="l" rtl="0">
              <a:spcBef>
                <a:spcPts val="0"/>
              </a:spcBef>
              <a:spcAft>
                <a:spcPts val="0"/>
              </a:spcAft>
              <a:buNone/>
            </a:pPr>
            <a:endParaRPr sz="1200">
              <a:solidFill>
                <a:schemeClr val="dk1"/>
              </a:solidFill>
            </a:endParaRPr>
          </a:p>
        </p:txBody>
      </p:sp>
      <p:sp>
        <p:nvSpPr>
          <p:cNvPr id="354" name="Google Shape;354;p46"/>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7"/>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Results - ASPP Modules </a:t>
            </a:r>
            <a:endParaRPr sz="2500" b="1"/>
          </a:p>
        </p:txBody>
      </p:sp>
      <p:sp>
        <p:nvSpPr>
          <p:cNvPr id="360" name="Google Shape;360;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21</a:t>
            </a:fld>
            <a:endParaRPr/>
          </a:p>
        </p:txBody>
      </p:sp>
      <p:sp>
        <p:nvSpPr>
          <p:cNvPr id="361" name="Google Shape;361;p47"/>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ASPP applied at different intensities to UNet model with better mean pixel accuracy results</a:t>
            </a:r>
            <a:endParaRPr sz="1500">
              <a:solidFill>
                <a:srgbClr val="6AA84F"/>
              </a:solidFill>
            </a:endParaRPr>
          </a:p>
        </p:txBody>
      </p:sp>
      <p:sp>
        <p:nvSpPr>
          <p:cNvPr id="362" name="Google Shape;362;p47"/>
          <p:cNvSpPr txBox="1"/>
          <p:nvPr/>
        </p:nvSpPr>
        <p:spPr>
          <a:xfrm>
            <a:off x="248375" y="1021625"/>
            <a:ext cx="8205000" cy="7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rPr>
              <a:t>Found that 4 convolutional layers for the ASPP module provided the best optimisation for the UNet model. This was compared based on the testing data </a:t>
            </a:r>
            <a:endParaRPr sz="1200">
              <a:solidFill>
                <a:schemeClr val="dk1"/>
              </a:solidFill>
            </a:endParaRPr>
          </a:p>
        </p:txBody>
      </p:sp>
      <p:graphicFrame>
        <p:nvGraphicFramePr>
          <p:cNvPr id="363" name="Google Shape;363;p47"/>
          <p:cNvGraphicFramePr/>
          <p:nvPr/>
        </p:nvGraphicFramePr>
        <p:xfrm>
          <a:off x="731375" y="1698975"/>
          <a:ext cx="7239000" cy="2407830"/>
        </p:xfrm>
        <a:graphic>
          <a:graphicData uri="http://schemas.openxmlformats.org/drawingml/2006/table">
            <a:tbl>
              <a:tblPr>
                <a:noFill/>
                <a:tableStyleId>{76F9261D-6440-47FD-816E-81B381B68E3A}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zh-CN" sz="1200" b="1"/>
                        <a:t>Mean IOU</a:t>
                      </a:r>
                      <a:endParaRPr sz="1200" b="1"/>
                    </a:p>
                  </a:txBody>
                  <a:tcPr marL="91425" marR="91425" marT="91425" marB="91425"/>
                </a:tc>
                <a:tc>
                  <a:txBody>
                    <a:bodyPr/>
                    <a:lstStyle/>
                    <a:p>
                      <a:pPr marL="0" lvl="0" indent="0" algn="l" rtl="0">
                        <a:spcBef>
                          <a:spcPts val="0"/>
                        </a:spcBef>
                        <a:spcAft>
                          <a:spcPts val="0"/>
                        </a:spcAft>
                        <a:buNone/>
                      </a:pPr>
                      <a:r>
                        <a:rPr lang="zh-CN" sz="1200" b="1"/>
                        <a:t>Pixel Accuracy</a:t>
                      </a:r>
                      <a:endParaRPr sz="1200" b="1"/>
                    </a:p>
                  </a:txBody>
                  <a:tcPr marL="91425" marR="91425" marT="91425" marB="91425"/>
                </a:tc>
                <a:tc>
                  <a:txBody>
                    <a:bodyPr/>
                    <a:lstStyle/>
                    <a:p>
                      <a:pPr marL="0" lvl="0" indent="0" algn="l" rtl="0">
                        <a:spcBef>
                          <a:spcPts val="0"/>
                        </a:spcBef>
                        <a:spcAft>
                          <a:spcPts val="0"/>
                        </a:spcAft>
                        <a:buNone/>
                      </a:pPr>
                      <a:r>
                        <a:rPr lang="zh-CN" sz="1200" b="1"/>
                        <a:t>Mean Pixel Accuracy</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zh-CN" sz="1200" b="1"/>
                        <a:t>Baseline</a:t>
                      </a:r>
                      <a:endParaRPr sz="1200" b="1"/>
                    </a:p>
                  </a:txBody>
                  <a:tcPr marL="91425" marR="91425" marT="91425" marB="91425"/>
                </a:tc>
                <a:tc>
                  <a:txBody>
                    <a:bodyPr/>
                    <a:lstStyle/>
                    <a:p>
                      <a:pPr marL="0" lvl="0" indent="0" algn="l" rtl="0">
                        <a:lnSpc>
                          <a:spcPct val="115000"/>
                        </a:lnSpc>
                        <a:spcBef>
                          <a:spcPts val="0"/>
                        </a:spcBef>
                        <a:spcAft>
                          <a:spcPts val="0"/>
                        </a:spcAft>
                        <a:buNone/>
                      </a:pPr>
                      <a:r>
                        <a:rPr lang="zh-CN" sz="1200"/>
                        <a:t>  13.82%</a:t>
                      </a:r>
                      <a:endParaRPr sz="1200"/>
                    </a:p>
                  </a:txBody>
                  <a:tcPr marL="9525" marR="9525" marT="9525" marB="91425"/>
                </a:tc>
                <a:tc>
                  <a:txBody>
                    <a:bodyPr/>
                    <a:lstStyle/>
                    <a:p>
                      <a:pPr marL="0" lvl="0" indent="0" algn="l" rtl="0">
                        <a:lnSpc>
                          <a:spcPct val="115000"/>
                        </a:lnSpc>
                        <a:spcBef>
                          <a:spcPts val="0"/>
                        </a:spcBef>
                        <a:spcAft>
                          <a:spcPts val="0"/>
                        </a:spcAft>
                        <a:buNone/>
                      </a:pPr>
                      <a:r>
                        <a:rPr lang="zh-CN" sz="1200"/>
                        <a:t>  73.69%</a:t>
                      </a:r>
                      <a:endParaRPr sz="1200"/>
                    </a:p>
                  </a:txBody>
                  <a:tcPr marL="9525" marR="9525" marT="9525" marB="91425"/>
                </a:tc>
                <a:tc>
                  <a:txBody>
                    <a:bodyPr/>
                    <a:lstStyle/>
                    <a:p>
                      <a:pPr marL="0" lvl="0" indent="0" algn="l" rtl="0">
                        <a:lnSpc>
                          <a:spcPct val="115000"/>
                        </a:lnSpc>
                        <a:spcBef>
                          <a:spcPts val="0"/>
                        </a:spcBef>
                        <a:spcAft>
                          <a:spcPts val="0"/>
                        </a:spcAft>
                        <a:buNone/>
                      </a:pPr>
                      <a:r>
                        <a:rPr lang="zh-CN" sz="1200"/>
                        <a:t>  23.88%</a:t>
                      </a:r>
                      <a:endParaRPr sz="1200"/>
                    </a:p>
                  </a:txBody>
                  <a:tcPr marL="9525" marR="9525" marT="95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zh-CN" sz="1200" b="1"/>
                        <a:t>3 convolutional components</a:t>
                      </a:r>
                      <a:endParaRPr sz="1200" b="1"/>
                    </a:p>
                  </a:txBody>
                  <a:tcPr marL="91425" marR="91425" marT="91425" marB="91425"/>
                </a:tc>
                <a:tc>
                  <a:txBody>
                    <a:bodyPr/>
                    <a:lstStyle/>
                    <a:p>
                      <a:pPr marL="0" lvl="0" indent="0" algn="l" rtl="0">
                        <a:spcBef>
                          <a:spcPts val="0"/>
                        </a:spcBef>
                        <a:spcAft>
                          <a:spcPts val="0"/>
                        </a:spcAft>
                        <a:buNone/>
                      </a:pPr>
                      <a:r>
                        <a:rPr lang="zh-CN" sz="1200"/>
                        <a:t>12.17%</a:t>
                      </a:r>
                      <a:endParaRPr sz="1200"/>
                    </a:p>
                  </a:txBody>
                  <a:tcPr marL="91425" marR="91425" marT="91425" marB="91425"/>
                </a:tc>
                <a:tc>
                  <a:txBody>
                    <a:bodyPr/>
                    <a:lstStyle/>
                    <a:p>
                      <a:pPr marL="0" lvl="0" indent="0" algn="l" rtl="0">
                        <a:spcBef>
                          <a:spcPts val="0"/>
                        </a:spcBef>
                        <a:spcAft>
                          <a:spcPts val="0"/>
                        </a:spcAft>
                        <a:buNone/>
                      </a:pPr>
                      <a:r>
                        <a:rPr lang="zh-CN" sz="1200"/>
                        <a:t>71.45%</a:t>
                      </a:r>
                      <a:endParaRPr sz="1200"/>
                    </a:p>
                  </a:txBody>
                  <a:tcPr marL="91425" marR="91425" marT="91425" marB="91425"/>
                </a:tc>
                <a:tc>
                  <a:txBody>
                    <a:bodyPr/>
                    <a:lstStyle/>
                    <a:p>
                      <a:pPr marL="0" lvl="0" indent="0" algn="l" rtl="0">
                        <a:spcBef>
                          <a:spcPts val="0"/>
                        </a:spcBef>
                        <a:spcAft>
                          <a:spcPts val="0"/>
                        </a:spcAft>
                        <a:buNone/>
                      </a:pPr>
                      <a:r>
                        <a:rPr lang="zh-CN" sz="1200"/>
                        <a:t>27.07%</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zh-CN" sz="1200" b="1"/>
                        <a:t>4 convolutional components</a:t>
                      </a:r>
                      <a:endParaRPr sz="1200" b="1"/>
                    </a:p>
                  </a:txBody>
                  <a:tcPr marL="91425" marR="91425" marT="91425" marB="91425"/>
                </a:tc>
                <a:tc>
                  <a:txBody>
                    <a:bodyPr/>
                    <a:lstStyle/>
                    <a:p>
                      <a:pPr marL="0" lvl="0" indent="0" algn="l" rtl="0">
                        <a:spcBef>
                          <a:spcPts val="0"/>
                        </a:spcBef>
                        <a:spcAft>
                          <a:spcPts val="0"/>
                        </a:spcAft>
                        <a:buNone/>
                      </a:pPr>
                      <a:r>
                        <a:rPr lang="zh-CN" sz="1200"/>
                        <a:t>13.14%</a:t>
                      </a:r>
                      <a:endParaRPr sz="1200"/>
                    </a:p>
                  </a:txBody>
                  <a:tcPr marL="91425" marR="91425" marT="91425" marB="91425">
                    <a:solidFill>
                      <a:schemeClr val="accent6"/>
                    </a:solidFill>
                  </a:tcPr>
                </a:tc>
                <a:tc>
                  <a:txBody>
                    <a:bodyPr/>
                    <a:lstStyle/>
                    <a:p>
                      <a:pPr marL="0" lvl="0" indent="0" algn="l" rtl="0">
                        <a:spcBef>
                          <a:spcPts val="0"/>
                        </a:spcBef>
                        <a:spcAft>
                          <a:spcPts val="0"/>
                        </a:spcAft>
                        <a:buNone/>
                      </a:pPr>
                      <a:r>
                        <a:rPr lang="zh-CN" sz="1200"/>
                        <a:t>74.55%</a:t>
                      </a:r>
                      <a:endParaRPr sz="1200"/>
                    </a:p>
                  </a:txBody>
                  <a:tcPr marL="91425" marR="91425" marT="91425" marB="91425">
                    <a:solidFill>
                      <a:schemeClr val="accent6"/>
                    </a:solidFill>
                  </a:tcPr>
                </a:tc>
                <a:tc>
                  <a:txBody>
                    <a:bodyPr/>
                    <a:lstStyle/>
                    <a:p>
                      <a:pPr marL="0" lvl="0" indent="0" algn="l" rtl="0">
                        <a:spcBef>
                          <a:spcPts val="0"/>
                        </a:spcBef>
                        <a:spcAft>
                          <a:spcPts val="0"/>
                        </a:spcAft>
                        <a:buNone/>
                      </a:pPr>
                      <a:r>
                        <a:rPr lang="zh-CN" sz="1200"/>
                        <a:t>28.21%</a:t>
                      </a:r>
                      <a:endParaRPr sz="1200"/>
                    </a:p>
                  </a:txBody>
                  <a:tcPr marL="91425" marR="91425" marT="91425" marB="91425">
                    <a:solidFill>
                      <a:schemeClr val="accent6"/>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zh-CN" sz="1200" b="1"/>
                        <a:t>5 convolutional components</a:t>
                      </a:r>
                      <a:endParaRPr sz="1200" b="1"/>
                    </a:p>
                  </a:txBody>
                  <a:tcPr marL="91425" marR="91425" marT="91425" marB="91425"/>
                </a:tc>
                <a:tc>
                  <a:txBody>
                    <a:bodyPr/>
                    <a:lstStyle/>
                    <a:p>
                      <a:pPr marL="0" lvl="0" indent="0" algn="l" rtl="0">
                        <a:spcBef>
                          <a:spcPts val="0"/>
                        </a:spcBef>
                        <a:spcAft>
                          <a:spcPts val="0"/>
                        </a:spcAft>
                        <a:buNone/>
                      </a:pPr>
                      <a:r>
                        <a:rPr lang="zh-CN" sz="1200"/>
                        <a:t>12.28%</a:t>
                      </a:r>
                      <a:endParaRPr sz="1200"/>
                    </a:p>
                  </a:txBody>
                  <a:tcPr marL="91425" marR="91425" marT="91425" marB="91425"/>
                </a:tc>
                <a:tc>
                  <a:txBody>
                    <a:bodyPr/>
                    <a:lstStyle/>
                    <a:p>
                      <a:pPr marL="0" lvl="0" indent="0" algn="l" rtl="0">
                        <a:spcBef>
                          <a:spcPts val="0"/>
                        </a:spcBef>
                        <a:spcAft>
                          <a:spcPts val="0"/>
                        </a:spcAft>
                        <a:buNone/>
                      </a:pPr>
                      <a:r>
                        <a:rPr lang="zh-CN" sz="1200"/>
                        <a:t>74.11%</a:t>
                      </a:r>
                      <a:endParaRPr sz="1200"/>
                    </a:p>
                  </a:txBody>
                  <a:tcPr marL="91425" marR="91425" marT="91425" marB="91425"/>
                </a:tc>
                <a:tc>
                  <a:txBody>
                    <a:bodyPr/>
                    <a:lstStyle/>
                    <a:p>
                      <a:pPr marL="0" lvl="0" indent="0" algn="l" rtl="0">
                        <a:spcBef>
                          <a:spcPts val="0"/>
                        </a:spcBef>
                        <a:spcAft>
                          <a:spcPts val="0"/>
                        </a:spcAft>
                        <a:buNone/>
                      </a:pPr>
                      <a:r>
                        <a:rPr lang="zh-CN" sz="1200"/>
                        <a:t>27.10%</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364" name="Google Shape;364;p47"/>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Results - ASPP Modules </a:t>
            </a:r>
            <a:endParaRPr sz="2500" b="1"/>
          </a:p>
        </p:txBody>
      </p:sp>
      <p:sp>
        <p:nvSpPr>
          <p:cNvPr id="370" name="Google Shape;370;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22</a:t>
            </a:fld>
            <a:endParaRPr/>
          </a:p>
        </p:txBody>
      </p:sp>
      <p:sp>
        <p:nvSpPr>
          <p:cNvPr id="371" name="Google Shape;371;p48"/>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Discussion: </a:t>
            </a:r>
            <a:endParaRPr sz="1500">
              <a:solidFill>
                <a:srgbClr val="6AA84F"/>
              </a:solidFill>
            </a:endParaRPr>
          </a:p>
        </p:txBody>
      </p:sp>
      <p:pic>
        <p:nvPicPr>
          <p:cNvPr id="372" name="Google Shape;372;p48"/>
          <p:cNvPicPr preferRelativeResize="0"/>
          <p:nvPr/>
        </p:nvPicPr>
        <p:blipFill>
          <a:blip r:embed="rId3">
            <a:alphaModFix/>
          </a:blip>
          <a:stretch>
            <a:fillRect/>
          </a:stretch>
        </p:blipFill>
        <p:spPr>
          <a:xfrm>
            <a:off x="275950" y="976950"/>
            <a:ext cx="4220073" cy="1383051"/>
          </a:xfrm>
          <a:prstGeom prst="rect">
            <a:avLst/>
          </a:prstGeom>
          <a:noFill/>
          <a:ln>
            <a:noFill/>
          </a:ln>
        </p:spPr>
      </p:pic>
      <p:pic>
        <p:nvPicPr>
          <p:cNvPr id="373" name="Google Shape;373;p48"/>
          <p:cNvPicPr preferRelativeResize="0"/>
          <p:nvPr/>
        </p:nvPicPr>
        <p:blipFill>
          <a:blip r:embed="rId4">
            <a:alphaModFix/>
          </a:blip>
          <a:stretch>
            <a:fillRect/>
          </a:stretch>
        </p:blipFill>
        <p:spPr>
          <a:xfrm>
            <a:off x="275712" y="2404825"/>
            <a:ext cx="4220549" cy="1352681"/>
          </a:xfrm>
          <a:prstGeom prst="rect">
            <a:avLst/>
          </a:prstGeom>
          <a:noFill/>
          <a:ln>
            <a:noFill/>
          </a:ln>
        </p:spPr>
      </p:pic>
      <p:sp>
        <p:nvSpPr>
          <p:cNvPr id="374" name="Google Shape;374;p48"/>
          <p:cNvSpPr txBox="1"/>
          <p:nvPr/>
        </p:nvSpPr>
        <p:spPr>
          <a:xfrm>
            <a:off x="4860825" y="2780725"/>
            <a:ext cx="3615600" cy="2605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zh-CN" sz="1200">
                <a:solidFill>
                  <a:schemeClr val="dk1"/>
                </a:solidFill>
              </a:rPr>
              <a:t>The model was able to learn contextual information well, but lacks in actual class identification</a:t>
            </a: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Improvement from baseline model which was only able to make binary classifications</a:t>
            </a:r>
            <a:endParaRPr sz="1200">
              <a:solidFill>
                <a:schemeClr val="dk1"/>
              </a:solidFill>
            </a:endParaRPr>
          </a:p>
          <a:p>
            <a:pPr marL="457200" lvl="0" indent="0" algn="l" rtl="0">
              <a:spcBef>
                <a:spcPts val="0"/>
              </a:spcBef>
              <a:spcAft>
                <a:spcPts val="0"/>
              </a:spcAft>
              <a:buNone/>
            </a:pPr>
            <a:endParaRPr sz="1200">
              <a:solidFill>
                <a:schemeClr val="dk1"/>
              </a:solidFill>
            </a:endParaRPr>
          </a:p>
        </p:txBody>
      </p:sp>
      <p:pic>
        <p:nvPicPr>
          <p:cNvPr id="375" name="Google Shape;375;p48"/>
          <p:cNvPicPr preferRelativeResize="0"/>
          <p:nvPr/>
        </p:nvPicPr>
        <p:blipFill>
          <a:blip r:embed="rId5">
            <a:alphaModFix/>
          </a:blip>
          <a:stretch>
            <a:fillRect/>
          </a:stretch>
        </p:blipFill>
        <p:spPr>
          <a:xfrm>
            <a:off x="2274738" y="4630088"/>
            <a:ext cx="4216925" cy="411086"/>
          </a:xfrm>
          <a:prstGeom prst="rect">
            <a:avLst/>
          </a:prstGeom>
          <a:noFill/>
          <a:ln>
            <a:noFill/>
          </a:ln>
        </p:spPr>
      </p:pic>
      <p:pic>
        <p:nvPicPr>
          <p:cNvPr id="376" name="Google Shape;376;p48"/>
          <p:cNvPicPr preferRelativeResize="0"/>
          <p:nvPr/>
        </p:nvPicPr>
        <p:blipFill>
          <a:blip r:embed="rId6">
            <a:alphaModFix/>
          </a:blip>
          <a:stretch>
            <a:fillRect/>
          </a:stretch>
        </p:blipFill>
        <p:spPr>
          <a:xfrm>
            <a:off x="4860823" y="471300"/>
            <a:ext cx="3860903" cy="2275082"/>
          </a:xfrm>
          <a:prstGeom prst="rect">
            <a:avLst/>
          </a:prstGeom>
          <a:noFill/>
          <a:ln>
            <a:noFill/>
          </a:ln>
        </p:spPr>
      </p:pic>
      <p:sp>
        <p:nvSpPr>
          <p:cNvPr id="377" name="Google Shape;377;p48"/>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sldNum" idx="12"/>
          </p:nvPr>
        </p:nvSpPr>
        <p:spPr>
          <a:xfrm>
            <a:off x="6610350" y="49196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23</a:t>
            </a:fld>
            <a:endParaRPr/>
          </a:p>
        </p:txBody>
      </p:sp>
      <p:sp>
        <p:nvSpPr>
          <p:cNvPr id="383" name="Google Shape;383;p49"/>
          <p:cNvSpPr txBox="1"/>
          <p:nvPr/>
        </p:nvSpPr>
        <p:spPr>
          <a:xfrm>
            <a:off x="326125" y="7369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1500">
              <a:solidFill>
                <a:srgbClr val="6AA84F"/>
              </a:solidFill>
            </a:endParaRPr>
          </a:p>
        </p:txBody>
      </p:sp>
      <p:sp>
        <p:nvSpPr>
          <p:cNvPr id="384" name="Google Shape;384;p49"/>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 Augmentation - Motivation</a:t>
            </a:r>
            <a:endParaRPr sz="2500" b="1"/>
          </a:p>
        </p:txBody>
      </p:sp>
      <p:sp>
        <p:nvSpPr>
          <p:cNvPr id="385" name="Google Shape;385;p49"/>
          <p:cNvSpPr txBox="1"/>
          <p:nvPr/>
        </p:nvSpPr>
        <p:spPr>
          <a:xfrm>
            <a:off x="267600" y="1134800"/>
            <a:ext cx="4611600" cy="25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zh-CN" sz="1300" b="1">
                <a:solidFill>
                  <a:schemeClr val="dk1"/>
                </a:solidFill>
              </a:rPr>
              <a:t>Class Imbalance in RUGD</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zh-CN" sz="1200">
                <a:solidFill>
                  <a:schemeClr val="dk1"/>
                </a:solidFill>
              </a:rPr>
              <a:t>RUGD dataset suffers from class imbalance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This leads to biased model predictions favoring common classes</a:t>
            </a:r>
            <a:endParaRPr sz="1200">
              <a:solidFill>
                <a:schemeClr val="dk1"/>
              </a:solidFill>
            </a:endParaRPr>
          </a:p>
          <a:p>
            <a:pPr marL="0" lvl="0" indent="0" algn="l" rtl="0">
              <a:lnSpc>
                <a:spcPct val="115000"/>
              </a:lnSpc>
              <a:spcBef>
                <a:spcPts val="1400"/>
              </a:spcBef>
              <a:spcAft>
                <a:spcPts val="0"/>
              </a:spcAft>
              <a:buNone/>
            </a:pPr>
            <a:r>
              <a:rPr lang="zh-CN" sz="1300" b="1">
                <a:solidFill>
                  <a:schemeClr val="dk1"/>
                </a:solidFill>
              </a:rPr>
              <a:t>Data Augmentation to Address Imbalance</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zh-CN" sz="1200">
                <a:solidFill>
                  <a:schemeClr val="dk1"/>
                </a:solidFill>
              </a:rPr>
              <a:t>Flipping &amp; Rotation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Synthetic Data Generation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Crop and Resize Rare Regions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CutMix / StickerMix</a:t>
            </a:r>
            <a:endParaRPr sz="1200">
              <a:solidFill>
                <a:srgbClr val="FF0000"/>
              </a:solidFill>
            </a:endParaRPr>
          </a:p>
        </p:txBody>
      </p:sp>
      <p:pic>
        <p:nvPicPr>
          <p:cNvPr id="386" name="Google Shape;386;p49"/>
          <p:cNvPicPr preferRelativeResize="0"/>
          <p:nvPr/>
        </p:nvPicPr>
        <p:blipFill>
          <a:blip r:embed="rId3">
            <a:alphaModFix/>
          </a:blip>
          <a:stretch>
            <a:fillRect/>
          </a:stretch>
        </p:blipFill>
        <p:spPr>
          <a:xfrm>
            <a:off x="4879200" y="1249225"/>
            <a:ext cx="4264801" cy="2645050"/>
          </a:xfrm>
          <a:prstGeom prst="rect">
            <a:avLst/>
          </a:prstGeom>
          <a:noFill/>
          <a:ln>
            <a:noFill/>
          </a:ln>
        </p:spPr>
      </p:pic>
      <p:sp>
        <p:nvSpPr>
          <p:cNvPr id="387" name="Google Shape;387;p49"/>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Aryan Wadhawan</a:t>
            </a:r>
            <a:endParaRPr sz="1500" i="1">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0"/>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Arial"/>
              <a:buNone/>
            </a:pPr>
            <a:r>
              <a:rPr lang="zh-CN" sz="2500" b="1"/>
              <a:t>Data Augmentation - Flipping &amp; Rotation + GANs</a:t>
            </a:r>
            <a:endParaRPr sz="2500" b="1"/>
          </a:p>
        </p:txBody>
      </p:sp>
      <p:pic>
        <p:nvPicPr>
          <p:cNvPr id="393" name="Google Shape;393;p50"/>
          <p:cNvPicPr preferRelativeResize="0"/>
          <p:nvPr/>
        </p:nvPicPr>
        <p:blipFill>
          <a:blip r:embed="rId3">
            <a:alphaModFix/>
          </a:blip>
          <a:stretch>
            <a:fillRect/>
          </a:stretch>
        </p:blipFill>
        <p:spPr>
          <a:xfrm>
            <a:off x="5126625" y="2894950"/>
            <a:ext cx="3586125" cy="1201575"/>
          </a:xfrm>
          <a:prstGeom prst="rect">
            <a:avLst/>
          </a:prstGeom>
          <a:noFill/>
          <a:ln>
            <a:noFill/>
          </a:ln>
        </p:spPr>
      </p:pic>
      <p:pic>
        <p:nvPicPr>
          <p:cNvPr id="394" name="Google Shape;394;p50"/>
          <p:cNvPicPr preferRelativeResize="0"/>
          <p:nvPr/>
        </p:nvPicPr>
        <p:blipFill>
          <a:blip r:embed="rId4">
            <a:alphaModFix/>
          </a:blip>
          <a:stretch>
            <a:fillRect/>
          </a:stretch>
        </p:blipFill>
        <p:spPr>
          <a:xfrm>
            <a:off x="4937800" y="1067421"/>
            <a:ext cx="3878252" cy="1634379"/>
          </a:xfrm>
          <a:prstGeom prst="rect">
            <a:avLst/>
          </a:prstGeom>
          <a:noFill/>
          <a:ln>
            <a:noFill/>
          </a:ln>
        </p:spPr>
      </p:pic>
      <p:sp>
        <p:nvSpPr>
          <p:cNvPr id="395" name="Google Shape;395;p50"/>
          <p:cNvSpPr txBox="1"/>
          <p:nvPr/>
        </p:nvSpPr>
        <p:spPr>
          <a:xfrm>
            <a:off x="359125" y="1318225"/>
            <a:ext cx="4078500" cy="1951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Char char="●"/>
            </a:pPr>
            <a:r>
              <a:rPr lang="zh-CN" sz="1200">
                <a:solidFill>
                  <a:schemeClr val="dk1"/>
                </a:solidFill>
              </a:rPr>
              <a:t>Rotation often creates empty edges, leading the model to focus on irrelevant areas. </a:t>
            </a:r>
            <a:endParaRPr sz="1200">
              <a:solidFill>
                <a:schemeClr val="dk1"/>
              </a:solidFill>
            </a:endParaRPr>
          </a:p>
          <a:p>
            <a:pPr marL="0" lvl="0" indent="0" algn="l" rtl="0">
              <a:lnSpc>
                <a:spcPct val="115000"/>
              </a:lnSpc>
              <a:spcBef>
                <a:spcPts val="1200"/>
              </a:spcBef>
              <a:spcAft>
                <a:spcPts val="0"/>
              </a:spcAft>
              <a:buNone/>
            </a:pP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zh-CN" sz="1200">
                <a:solidFill>
                  <a:schemeClr val="dk1"/>
                </a:solidFill>
              </a:rPr>
              <a:t>GANs for data augmentation showed limited improvement due to underrepresented class data and time constraints, preventing exploration of more advanced GAN architectures.</a:t>
            </a:r>
            <a:endParaRPr sz="1200">
              <a:solidFill>
                <a:schemeClr val="dk1"/>
              </a:solidFill>
            </a:endParaRPr>
          </a:p>
        </p:txBody>
      </p:sp>
      <p:sp>
        <p:nvSpPr>
          <p:cNvPr id="396" name="Google Shape;396;p50"/>
          <p:cNvSpPr txBox="1"/>
          <p:nvPr/>
        </p:nvSpPr>
        <p:spPr>
          <a:xfrm>
            <a:off x="5343501" y="4096525"/>
            <a:ext cx="313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a:solidFill>
                  <a:schemeClr val="dk1"/>
                </a:solidFill>
                <a:latin typeface="Calibri"/>
                <a:ea typeface="Calibri"/>
                <a:cs typeface="Calibri"/>
                <a:sym typeface="Calibri"/>
              </a:rPr>
              <a:t>A subset of GAN output from complete dataset</a:t>
            </a:r>
            <a:endParaRPr sz="1200">
              <a:solidFill>
                <a:schemeClr val="dk1"/>
              </a:solidFill>
              <a:latin typeface="Calibri"/>
              <a:ea typeface="Calibri"/>
              <a:cs typeface="Calibri"/>
              <a:sym typeface="Calibri"/>
            </a:endParaRPr>
          </a:p>
        </p:txBody>
      </p:sp>
      <p:sp>
        <p:nvSpPr>
          <p:cNvPr id="397" name="Google Shape;397;p50"/>
          <p:cNvSpPr txBox="1"/>
          <p:nvPr/>
        </p:nvSpPr>
        <p:spPr>
          <a:xfrm>
            <a:off x="5415025" y="2571750"/>
            <a:ext cx="371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solidFill>
                  <a:schemeClr val="dk1"/>
                </a:solidFill>
                <a:latin typeface="Calibri"/>
                <a:ea typeface="Calibri"/>
                <a:cs typeface="Calibri"/>
                <a:sym typeface="Calibri"/>
              </a:rPr>
              <a:t>The image and mask with 15 degrees rotation</a:t>
            </a:r>
            <a:endParaRPr sz="1000">
              <a:solidFill>
                <a:schemeClr val="dk1"/>
              </a:solidFill>
              <a:latin typeface="Calibri"/>
              <a:ea typeface="Calibri"/>
              <a:cs typeface="Calibri"/>
              <a:sym typeface="Calibri"/>
            </a:endParaRPr>
          </a:p>
        </p:txBody>
      </p:sp>
      <p:sp>
        <p:nvSpPr>
          <p:cNvPr id="398" name="Google Shape;398;p50"/>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Aryan Wadhawan</a:t>
            </a:r>
            <a:endParaRPr sz="1500" i="1">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1"/>
          <p:cNvSpPr txBox="1">
            <a:spLocks noGrp="1"/>
          </p:cNvSpPr>
          <p:nvPr>
            <p:ph type="sldNum" idx="12"/>
          </p:nvPr>
        </p:nvSpPr>
        <p:spPr>
          <a:xfrm>
            <a:off x="6610350" y="49196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25</a:t>
            </a:fld>
            <a:endParaRPr/>
          </a:p>
        </p:txBody>
      </p:sp>
      <p:sp>
        <p:nvSpPr>
          <p:cNvPr id="404" name="Google Shape;404;p51"/>
          <p:cNvSpPr txBox="1"/>
          <p:nvPr/>
        </p:nvSpPr>
        <p:spPr>
          <a:xfrm>
            <a:off x="326125" y="7369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1500">
              <a:solidFill>
                <a:srgbClr val="6AA84F"/>
              </a:solidFill>
            </a:endParaRPr>
          </a:p>
        </p:txBody>
      </p:sp>
      <p:sp>
        <p:nvSpPr>
          <p:cNvPr id="405" name="Google Shape;405;p51"/>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 Augmentation - Cropping and Resizing</a:t>
            </a:r>
            <a:endParaRPr sz="2500" b="1"/>
          </a:p>
        </p:txBody>
      </p:sp>
      <p:sp>
        <p:nvSpPr>
          <p:cNvPr id="406" name="Google Shape;406;p51"/>
          <p:cNvSpPr txBox="1"/>
          <p:nvPr/>
        </p:nvSpPr>
        <p:spPr>
          <a:xfrm>
            <a:off x="173725" y="584550"/>
            <a:ext cx="87234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endParaRPr sz="1500">
              <a:solidFill>
                <a:srgbClr val="6AA84F"/>
              </a:solidFill>
            </a:endParaRPr>
          </a:p>
          <a:p>
            <a:pPr marL="0" lvl="0" indent="0" algn="l" rtl="0">
              <a:lnSpc>
                <a:spcPct val="90000"/>
              </a:lnSpc>
              <a:spcBef>
                <a:spcPts val="0"/>
              </a:spcBef>
              <a:spcAft>
                <a:spcPts val="0"/>
              </a:spcAft>
              <a:buNone/>
            </a:pPr>
            <a:endParaRPr sz="1500" b="1">
              <a:solidFill>
                <a:srgbClr val="6AA84F"/>
              </a:solidFill>
            </a:endParaRPr>
          </a:p>
        </p:txBody>
      </p:sp>
      <p:sp>
        <p:nvSpPr>
          <p:cNvPr id="407" name="Google Shape;407;p51"/>
          <p:cNvSpPr txBox="1"/>
          <p:nvPr/>
        </p:nvSpPr>
        <p:spPr>
          <a:xfrm>
            <a:off x="716725" y="914425"/>
            <a:ext cx="3763800" cy="1431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Char char="●"/>
            </a:pPr>
            <a:r>
              <a:rPr lang="zh-CN" sz="1200" dirty="0">
                <a:solidFill>
                  <a:schemeClr val="dk1"/>
                </a:solidFill>
              </a:rPr>
              <a:t>Locate connected regions of rare classes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dirty="0">
                <a:solidFill>
                  <a:schemeClr val="dk1"/>
                </a:solidFill>
              </a:rPr>
              <a:t>Create bounding box capturing region</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dirty="0">
                <a:solidFill>
                  <a:schemeClr val="dk1"/>
                </a:solidFill>
              </a:rPr>
              <a:t>Crop image and resize to full-size</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dirty="0">
                <a:solidFill>
                  <a:schemeClr val="dk1"/>
                </a:solidFill>
              </a:rPr>
              <a:t>Add re-sized image to training set</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dirty="0">
                <a:solidFill>
                  <a:schemeClr val="dk1"/>
                </a:solidFill>
              </a:rPr>
              <a:t>Images became too distorted, model learned bad features</a:t>
            </a:r>
            <a:endParaRPr sz="1200" dirty="0">
              <a:solidFill>
                <a:schemeClr val="dk1"/>
              </a:solidFill>
            </a:endParaRPr>
          </a:p>
        </p:txBody>
      </p:sp>
      <p:pic>
        <p:nvPicPr>
          <p:cNvPr id="408" name="Google Shape;408;p51"/>
          <p:cNvPicPr preferRelativeResize="0"/>
          <p:nvPr/>
        </p:nvPicPr>
        <p:blipFill>
          <a:blip r:embed="rId3">
            <a:alphaModFix/>
          </a:blip>
          <a:stretch>
            <a:fillRect/>
          </a:stretch>
        </p:blipFill>
        <p:spPr>
          <a:xfrm>
            <a:off x="4480500" y="731500"/>
            <a:ext cx="4569025" cy="2479450"/>
          </a:xfrm>
          <a:prstGeom prst="rect">
            <a:avLst/>
          </a:prstGeom>
          <a:noFill/>
          <a:ln>
            <a:noFill/>
          </a:ln>
        </p:spPr>
      </p:pic>
      <p:pic>
        <p:nvPicPr>
          <p:cNvPr id="409" name="Google Shape;409;p51"/>
          <p:cNvPicPr preferRelativeResize="0"/>
          <p:nvPr/>
        </p:nvPicPr>
        <p:blipFill rotWithShape="1">
          <a:blip r:embed="rId4">
            <a:alphaModFix/>
          </a:blip>
          <a:srcRect l="911" b="2171"/>
          <a:stretch/>
        </p:blipFill>
        <p:spPr>
          <a:xfrm>
            <a:off x="6278025" y="3308350"/>
            <a:ext cx="2197075" cy="1122025"/>
          </a:xfrm>
          <a:prstGeom prst="rect">
            <a:avLst/>
          </a:prstGeom>
          <a:noFill/>
          <a:ln>
            <a:noFill/>
          </a:ln>
        </p:spPr>
      </p:pic>
      <p:pic>
        <p:nvPicPr>
          <p:cNvPr id="410" name="Google Shape;410;p51"/>
          <p:cNvPicPr preferRelativeResize="0"/>
          <p:nvPr/>
        </p:nvPicPr>
        <p:blipFill>
          <a:blip r:embed="rId5">
            <a:alphaModFix/>
          </a:blip>
          <a:stretch>
            <a:fillRect/>
          </a:stretch>
        </p:blipFill>
        <p:spPr>
          <a:xfrm>
            <a:off x="785838" y="2443425"/>
            <a:ext cx="4017375" cy="2100551"/>
          </a:xfrm>
          <a:prstGeom prst="rect">
            <a:avLst/>
          </a:prstGeom>
          <a:noFill/>
          <a:ln>
            <a:noFill/>
          </a:ln>
        </p:spPr>
      </p:pic>
      <p:sp>
        <p:nvSpPr>
          <p:cNvPr id="411" name="Google Shape;411;p51"/>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Jonas Macken</a:t>
            </a:r>
            <a:endParaRPr sz="1500" i="1">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2"/>
          <p:cNvPicPr preferRelativeResize="0"/>
          <p:nvPr/>
        </p:nvPicPr>
        <p:blipFill>
          <a:blip r:embed="rId3">
            <a:alphaModFix/>
          </a:blip>
          <a:stretch>
            <a:fillRect/>
          </a:stretch>
        </p:blipFill>
        <p:spPr>
          <a:xfrm>
            <a:off x="6018462" y="1285662"/>
            <a:ext cx="2373725" cy="2326725"/>
          </a:xfrm>
          <a:prstGeom prst="rect">
            <a:avLst/>
          </a:prstGeom>
          <a:noFill/>
          <a:ln>
            <a:noFill/>
          </a:ln>
        </p:spPr>
      </p:pic>
      <p:pic>
        <p:nvPicPr>
          <p:cNvPr id="417" name="Google Shape;417;p52"/>
          <p:cNvPicPr preferRelativeResize="0"/>
          <p:nvPr/>
        </p:nvPicPr>
        <p:blipFill rotWithShape="1">
          <a:blip r:embed="rId4">
            <a:alphaModFix/>
          </a:blip>
          <a:srcRect t="5811"/>
          <a:stretch/>
        </p:blipFill>
        <p:spPr>
          <a:xfrm>
            <a:off x="5703900" y="1215350"/>
            <a:ext cx="3002849" cy="2712801"/>
          </a:xfrm>
          <a:prstGeom prst="rect">
            <a:avLst/>
          </a:prstGeom>
          <a:noFill/>
          <a:ln>
            <a:noFill/>
          </a:ln>
        </p:spPr>
      </p:pic>
      <p:sp>
        <p:nvSpPr>
          <p:cNvPr id="418" name="Google Shape;418;p52"/>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 Augmentation - CutMix</a:t>
            </a:r>
            <a:endParaRPr sz="2500" b="1"/>
          </a:p>
        </p:txBody>
      </p:sp>
      <p:sp>
        <p:nvSpPr>
          <p:cNvPr id="419" name="Google Shape;419;p5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26</a:t>
            </a:fld>
            <a:endParaRPr/>
          </a:p>
        </p:txBody>
      </p:sp>
      <p:sp>
        <p:nvSpPr>
          <p:cNvPr id="420" name="Google Shape;420;p52"/>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A method to balance the distribution of datasets through a mixed image approach</a:t>
            </a:r>
            <a:endParaRPr sz="1500">
              <a:solidFill>
                <a:srgbClr val="6AA84F"/>
              </a:solidFill>
            </a:endParaRPr>
          </a:p>
        </p:txBody>
      </p:sp>
      <p:pic>
        <p:nvPicPr>
          <p:cNvPr id="421" name="Google Shape;421;p52"/>
          <p:cNvPicPr preferRelativeResize="0"/>
          <p:nvPr/>
        </p:nvPicPr>
        <p:blipFill>
          <a:blip r:embed="rId5">
            <a:alphaModFix/>
          </a:blip>
          <a:stretch>
            <a:fillRect/>
          </a:stretch>
        </p:blipFill>
        <p:spPr>
          <a:xfrm>
            <a:off x="451875" y="976950"/>
            <a:ext cx="5384463" cy="3120801"/>
          </a:xfrm>
          <a:prstGeom prst="rect">
            <a:avLst/>
          </a:prstGeom>
          <a:noFill/>
          <a:ln>
            <a:noFill/>
          </a:ln>
        </p:spPr>
      </p:pic>
      <p:pic>
        <p:nvPicPr>
          <p:cNvPr id="422" name="Google Shape;422;p52"/>
          <p:cNvPicPr preferRelativeResize="0"/>
          <p:nvPr/>
        </p:nvPicPr>
        <p:blipFill>
          <a:blip r:embed="rId6">
            <a:alphaModFix/>
          </a:blip>
          <a:stretch>
            <a:fillRect/>
          </a:stretch>
        </p:blipFill>
        <p:spPr>
          <a:xfrm>
            <a:off x="434150" y="912638"/>
            <a:ext cx="8202550" cy="3562650"/>
          </a:xfrm>
          <a:prstGeom prst="rect">
            <a:avLst/>
          </a:prstGeom>
          <a:noFill/>
          <a:ln>
            <a:noFill/>
          </a:ln>
        </p:spPr>
      </p:pic>
      <p:sp>
        <p:nvSpPr>
          <p:cNvPr id="423" name="Google Shape;423;p52"/>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3"/>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 Augmentation - StickerMix</a:t>
            </a:r>
            <a:endParaRPr sz="2500" b="1"/>
          </a:p>
        </p:txBody>
      </p:sp>
      <p:sp>
        <p:nvSpPr>
          <p:cNvPr id="429" name="Google Shape;429;p5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27</a:t>
            </a:fld>
            <a:endParaRPr/>
          </a:p>
        </p:txBody>
      </p:sp>
      <p:sp>
        <p:nvSpPr>
          <p:cNvPr id="430" name="Google Shape;430;p53"/>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A novel extension of CutMix for balancing class distribution</a:t>
            </a:r>
            <a:endParaRPr sz="1500">
              <a:solidFill>
                <a:srgbClr val="6AA84F"/>
              </a:solidFill>
            </a:endParaRPr>
          </a:p>
        </p:txBody>
      </p:sp>
      <p:pic>
        <p:nvPicPr>
          <p:cNvPr id="431" name="Google Shape;431;p53"/>
          <p:cNvPicPr preferRelativeResize="0"/>
          <p:nvPr/>
        </p:nvPicPr>
        <p:blipFill>
          <a:blip r:embed="rId3">
            <a:alphaModFix/>
          </a:blip>
          <a:stretch>
            <a:fillRect/>
          </a:stretch>
        </p:blipFill>
        <p:spPr>
          <a:xfrm>
            <a:off x="5295175" y="1153350"/>
            <a:ext cx="3796028" cy="1584800"/>
          </a:xfrm>
          <a:prstGeom prst="rect">
            <a:avLst/>
          </a:prstGeom>
          <a:noFill/>
          <a:ln>
            <a:noFill/>
          </a:ln>
        </p:spPr>
      </p:pic>
      <p:graphicFrame>
        <p:nvGraphicFramePr>
          <p:cNvPr id="432" name="Google Shape;432;p53"/>
          <p:cNvGraphicFramePr/>
          <p:nvPr/>
        </p:nvGraphicFramePr>
        <p:xfrm>
          <a:off x="173725" y="1153350"/>
          <a:ext cx="5031450" cy="1584840"/>
        </p:xfrm>
        <a:graphic>
          <a:graphicData uri="http://schemas.openxmlformats.org/drawingml/2006/table">
            <a:tbl>
              <a:tblPr>
                <a:noFill/>
                <a:tableStyleId>{76F9261D-6440-47FD-816E-81B381B68E3A}</a:tableStyleId>
              </a:tblPr>
              <a:tblGrid>
                <a:gridCol w="1677150">
                  <a:extLst>
                    <a:ext uri="{9D8B030D-6E8A-4147-A177-3AD203B41FA5}">
                      <a16:colId xmlns:a16="http://schemas.microsoft.com/office/drawing/2014/main" val="20000"/>
                    </a:ext>
                  </a:extLst>
                </a:gridCol>
                <a:gridCol w="1677150">
                  <a:extLst>
                    <a:ext uri="{9D8B030D-6E8A-4147-A177-3AD203B41FA5}">
                      <a16:colId xmlns:a16="http://schemas.microsoft.com/office/drawing/2014/main" val="20001"/>
                    </a:ext>
                  </a:extLst>
                </a:gridCol>
                <a:gridCol w="1677150">
                  <a:extLst>
                    <a:ext uri="{9D8B030D-6E8A-4147-A177-3AD203B41FA5}">
                      <a16:colId xmlns:a16="http://schemas.microsoft.com/office/drawing/2014/main" val="20002"/>
                    </a:ext>
                  </a:extLst>
                </a:gridCol>
              </a:tblGrid>
              <a:tr h="381000">
                <a:tc gridSpan="3">
                  <a:txBody>
                    <a:bodyPr/>
                    <a:lstStyle/>
                    <a:p>
                      <a:pPr marL="0" lvl="0" indent="0" algn="ctr" rtl="0">
                        <a:spcBef>
                          <a:spcPts val="0"/>
                        </a:spcBef>
                        <a:spcAft>
                          <a:spcPts val="0"/>
                        </a:spcAft>
                        <a:buNone/>
                      </a:pPr>
                      <a:r>
                        <a:rPr lang="zh-CN"/>
                        <a:t>Class 12 (Building)</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zh-CN"/>
                        <a:t>% of Total Pixels</a:t>
                      </a:r>
                      <a:endParaRPr/>
                    </a:p>
                  </a:txBody>
                  <a:tcPr marL="91425" marR="91425" marT="91425" marB="91425"/>
                </a:tc>
                <a:tc>
                  <a:txBody>
                    <a:bodyPr/>
                    <a:lstStyle/>
                    <a:p>
                      <a:pPr marL="0" lvl="0" indent="0" algn="ctr" rtl="0">
                        <a:spcBef>
                          <a:spcPts val="0"/>
                        </a:spcBef>
                        <a:spcAft>
                          <a:spcPts val="0"/>
                        </a:spcAft>
                        <a:buNone/>
                      </a:pPr>
                      <a:r>
                        <a:rPr lang="zh-CN"/>
                        <a:t>IoU (%)</a:t>
                      </a:r>
                      <a:endParaRPr/>
                    </a:p>
                  </a:txBody>
                  <a:tcPr marL="91425" marR="91425" marT="91425" marB="91425"/>
                </a:tc>
                <a:tc>
                  <a:txBody>
                    <a:bodyPr/>
                    <a:lstStyle/>
                    <a:p>
                      <a:pPr marL="0" lvl="0" indent="0" algn="ctr" rtl="0">
                        <a:spcBef>
                          <a:spcPts val="0"/>
                        </a:spcBef>
                        <a:spcAft>
                          <a:spcPts val="0"/>
                        </a:spcAft>
                        <a:buNone/>
                      </a:pPr>
                      <a:r>
                        <a:rPr lang="zh-CN"/>
                        <a:t>Accuracy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zh-CN"/>
                        <a:t>~5</a:t>
                      </a:r>
                      <a:endParaRPr/>
                    </a:p>
                  </a:txBody>
                  <a:tcPr marL="91425" marR="91425" marT="91425" marB="91425"/>
                </a:tc>
                <a:tc>
                  <a:txBody>
                    <a:bodyPr/>
                    <a:lstStyle/>
                    <a:p>
                      <a:pPr marL="0" lvl="0" indent="0" algn="ctr" rtl="0">
                        <a:spcBef>
                          <a:spcPts val="0"/>
                        </a:spcBef>
                        <a:spcAft>
                          <a:spcPts val="0"/>
                        </a:spcAft>
                        <a:buNone/>
                      </a:pPr>
                      <a:r>
                        <a:rPr lang="zh-CN"/>
                        <a:t>10.83</a:t>
                      </a:r>
                      <a:endParaRPr/>
                    </a:p>
                  </a:txBody>
                  <a:tcPr marL="91425" marR="91425" marT="91425" marB="91425"/>
                </a:tc>
                <a:tc>
                  <a:txBody>
                    <a:bodyPr/>
                    <a:lstStyle/>
                    <a:p>
                      <a:pPr marL="0" lvl="0" indent="0" algn="ctr" rtl="0">
                        <a:spcBef>
                          <a:spcPts val="0"/>
                        </a:spcBef>
                        <a:spcAft>
                          <a:spcPts val="0"/>
                        </a:spcAft>
                        <a:buNone/>
                      </a:pPr>
                      <a:r>
                        <a:rPr lang="zh-CN"/>
                        <a:t>18.65</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zh-CN"/>
                        <a:t>~20</a:t>
                      </a:r>
                      <a:endParaRPr/>
                    </a:p>
                  </a:txBody>
                  <a:tcPr marL="91425" marR="91425" marT="91425" marB="91425"/>
                </a:tc>
                <a:tc>
                  <a:txBody>
                    <a:bodyPr/>
                    <a:lstStyle/>
                    <a:p>
                      <a:pPr marL="0" lvl="0" indent="0" algn="ctr" rtl="0">
                        <a:spcBef>
                          <a:spcPts val="0"/>
                        </a:spcBef>
                        <a:spcAft>
                          <a:spcPts val="0"/>
                        </a:spcAft>
                        <a:buNone/>
                      </a:pPr>
                      <a:r>
                        <a:rPr lang="zh-CN"/>
                        <a:t>21.60</a:t>
                      </a:r>
                      <a:endParaRPr/>
                    </a:p>
                  </a:txBody>
                  <a:tcPr marL="91425" marR="91425" marT="91425" marB="91425"/>
                </a:tc>
                <a:tc>
                  <a:txBody>
                    <a:bodyPr/>
                    <a:lstStyle/>
                    <a:p>
                      <a:pPr marL="0" lvl="0" indent="0" algn="ctr" rtl="0">
                        <a:spcBef>
                          <a:spcPts val="0"/>
                        </a:spcBef>
                        <a:spcAft>
                          <a:spcPts val="0"/>
                        </a:spcAft>
                        <a:buNone/>
                      </a:pPr>
                      <a:r>
                        <a:rPr lang="zh-CN"/>
                        <a:t>26.56</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53"/>
          <p:cNvPicPr preferRelativeResize="0"/>
          <p:nvPr/>
        </p:nvPicPr>
        <p:blipFill>
          <a:blip r:embed="rId4">
            <a:alphaModFix/>
          </a:blip>
          <a:stretch>
            <a:fillRect/>
          </a:stretch>
        </p:blipFill>
        <p:spPr>
          <a:xfrm>
            <a:off x="3681725" y="2914550"/>
            <a:ext cx="3338866" cy="2100551"/>
          </a:xfrm>
          <a:prstGeom prst="rect">
            <a:avLst/>
          </a:prstGeom>
          <a:noFill/>
          <a:ln>
            <a:noFill/>
          </a:ln>
        </p:spPr>
      </p:pic>
      <p:pic>
        <p:nvPicPr>
          <p:cNvPr id="434" name="Google Shape;434;p53"/>
          <p:cNvPicPr preferRelativeResize="0"/>
          <p:nvPr/>
        </p:nvPicPr>
        <p:blipFill>
          <a:blip r:embed="rId5">
            <a:alphaModFix/>
          </a:blip>
          <a:stretch>
            <a:fillRect/>
          </a:stretch>
        </p:blipFill>
        <p:spPr>
          <a:xfrm>
            <a:off x="205325" y="2949525"/>
            <a:ext cx="3258201" cy="2065576"/>
          </a:xfrm>
          <a:prstGeom prst="rect">
            <a:avLst/>
          </a:prstGeom>
          <a:noFill/>
          <a:ln>
            <a:noFill/>
          </a:ln>
        </p:spPr>
      </p:pic>
      <p:sp>
        <p:nvSpPr>
          <p:cNvPr id="435" name="Google Shape;435;p53"/>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Jonas Macken</a:t>
            </a:r>
            <a:endParaRPr sz="1500" i="1">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4"/>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Class-Aware Loss Weighting</a:t>
            </a:r>
            <a:endParaRPr sz="2500" b="1"/>
          </a:p>
        </p:txBody>
      </p:sp>
      <p:sp>
        <p:nvSpPr>
          <p:cNvPr id="441" name="Google Shape;441;p5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28</a:t>
            </a:fld>
            <a:endParaRPr/>
          </a:p>
        </p:txBody>
      </p:sp>
      <p:sp>
        <p:nvSpPr>
          <p:cNvPr id="442" name="Google Shape;442;p54"/>
          <p:cNvSpPr txBox="1"/>
          <p:nvPr/>
        </p:nvSpPr>
        <p:spPr>
          <a:xfrm>
            <a:off x="210300"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Use of weights based on training annotations class inverse frequency in the loss function </a:t>
            </a:r>
            <a:endParaRPr sz="1500">
              <a:solidFill>
                <a:srgbClr val="6AA84F"/>
              </a:solidFill>
            </a:endParaRPr>
          </a:p>
        </p:txBody>
      </p:sp>
      <p:graphicFrame>
        <p:nvGraphicFramePr>
          <p:cNvPr id="443" name="Google Shape;443;p54"/>
          <p:cNvGraphicFramePr/>
          <p:nvPr/>
        </p:nvGraphicFramePr>
        <p:xfrm>
          <a:off x="328500" y="1355413"/>
          <a:ext cx="8413825" cy="2194410"/>
        </p:xfrm>
        <a:graphic>
          <a:graphicData uri="http://schemas.openxmlformats.org/drawingml/2006/table">
            <a:tbl>
              <a:tblPr>
                <a:noFill/>
                <a:tableStyleId>{76F9261D-6440-47FD-816E-81B381B68E3A}</a:tableStyleId>
              </a:tblPr>
              <a:tblGrid>
                <a:gridCol w="1935525">
                  <a:extLst>
                    <a:ext uri="{9D8B030D-6E8A-4147-A177-3AD203B41FA5}">
                      <a16:colId xmlns:a16="http://schemas.microsoft.com/office/drawing/2014/main" val="20000"/>
                    </a:ext>
                  </a:extLst>
                </a:gridCol>
                <a:gridCol w="1629150">
                  <a:extLst>
                    <a:ext uri="{9D8B030D-6E8A-4147-A177-3AD203B41FA5}">
                      <a16:colId xmlns:a16="http://schemas.microsoft.com/office/drawing/2014/main" val="20001"/>
                    </a:ext>
                  </a:extLst>
                </a:gridCol>
                <a:gridCol w="2318500">
                  <a:extLst>
                    <a:ext uri="{9D8B030D-6E8A-4147-A177-3AD203B41FA5}">
                      <a16:colId xmlns:a16="http://schemas.microsoft.com/office/drawing/2014/main" val="20002"/>
                    </a:ext>
                  </a:extLst>
                </a:gridCol>
                <a:gridCol w="1437650">
                  <a:extLst>
                    <a:ext uri="{9D8B030D-6E8A-4147-A177-3AD203B41FA5}">
                      <a16:colId xmlns:a16="http://schemas.microsoft.com/office/drawing/2014/main" val="20003"/>
                    </a:ext>
                  </a:extLst>
                </a:gridCol>
                <a:gridCol w="1093000">
                  <a:extLst>
                    <a:ext uri="{9D8B030D-6E8A-4147-A177-3AD203B41FA5}">
                      <a16:colId xmlns:a16="http://schemas.microsoft.com/office/drawing/2014/main" val="20004"/>
                    </a:ext>
                  </a:extLst>
                </a:gridCol>
              </a:tblGrid>
              <a:tr h="3742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zh-CN" b="1"/>
                        <a:t>Pixel Accuracy</a:t>
                      </a:r>
                      <a:endParaRPr b="1"/>
                    </a:p>
                  </a:txBody>
                  <a:tcPr marL="91425" marR="91425" marT="91425" marB="91425"/>
                </a:tc>
                <a:tc>
                  <a:txBody>
                    <a:bodyPr/>
                    <a:lstStyle/>
                    <a:p>
                      <a:pPr marL="0" lvl="0" indent="0" algn="l" rtl="0">
                        <a:spcBef>
                          <a:spcPts val="0"/>
                        </a:spcBef>
                        <a:spcAft>
                          <a:spcPts val="0"/>
                        </a:spcAft>
                        <a:buNone/>
                      </a:pPr>
                      <a:r>
                        <a:rPr lang="zh-CN" b="1"/>
                        <a:t>Mean Pixel Accuracy</a:t>
                      </a:r>
                      <a:endParaRPr b="1"/>
                    </a:p>
                  </a:txBody>
                  <a:tcPr marL="91425" marR="91425" marT="91425" marB="91425"/>
                </a:tc>
                <a:tc>
                  <a:txBody>
                    <a:bodyPr/>
                    <a:lstStyle/>
                    <a:p>
                      <a:pPr marL="0" lvl="0" indent="0" algn="l" rtl="0">
                        <a:spcBef>
                          <a:spcPts val="0"/>
                        </a:spcBef>
                        <a:spcAft>
                          <a:spcPts val="0"/>
                        </a:spcAft>
                        <a:buNone/>
                      </a:pPr>
                      <a:r>
                        <a:rPr lang="zh-CN" b="1"/>
                        <a:t>Mean IoU</a:t>
                      </a:r>
                      <a:endParaRPr b="1"/>
                    </a:p>
                  </a:txBody>
                  <a:tcPr marL="91425" marR="91425" marT="91425" marB="91425"/>
                </a:tc>
                <a:tc>
                  <a:txBody>
                    <a:bodyPr/>
                    <a:lstStyle/>
                    <a:p>
                      <a:pPr marL="0" lvl="0" indent="0" algn="l" rtl="0">
                        <a:spcBef>
                          <a:spcPts val="0"/>
                        </a:spcBef>
                        <a:spcAft>
                          <a:spcPts val="0"/>
                        </a:spcAft>
                        <a:buNone/>
                      </a:pPr>
                      <a:r>
                        <a:rPr lang="zh-CN" b="1"/>
                        <a:t>Delta</a:t>
                      </a:r>
                      <a:endParaRPr b="1"/>
                    </a:p>
                  </a:txBody>
                  <a:tcPr marL="91425" marR="91425" marT="91425" marB="91425"/>
                </a:tc>
                <a:extLst>
                  <a:ext uri="{0D108BD9-81ED-4DB2-BD59-A6C34878D82A}">
                    <a16:rowId xmlns:a16="http://schemas.microsoft.com/office/drawing/2014/main" val="10000"/>
                  </a:ext>
                </a:extLst>
              </a:tr>
              <a:tr h="374225">
                <a:tc>
                  <a:txBody>
                    <a:bodyPr/>
                    <a:lstStyle/>
                    <a:p>
                      <a:pPr marL="0" lvl="0" indent="0" algn="l" rtl="0">
                        <a:spcBef>
                          <a:spcPts val="0"/>
                        </a:spcBef>
                        <a:spcAft>
                          <a:spcPts val="0"/>
                        </a:spcAft>
                        <a:buNone/>
                      </a:pPr>
                      <a:r>
                        <a:rPr lang="zh-CN" b="1"/>
                        <a:t>Baseline</a:t>
                      </a:r>
                      <a:endParaRPr b="1"/>
                    </a:p>
                  </a:txBody>
                  <a:tcPr marL="91425" marR="91425" marT="91425" marB="91425"/>
                </a:tc>
                <a:tc>
                  <a:txBody>
                    <a:bodyPr/>
                    <a:lstStyle/>
                    <a:p>
                      <a:pPr marL="0" lvl="0" indent="0" algn="l" rtl="0">
                        <a:spcBef>
                          <a:spcPts val="0"/>
                        </a:spcBef>
                        <a:spcAft>
                          <a:spcPts val="0"/>
                        </a:spcAft>
                        <a:buNone/>
                      </a:pPr>
                      <a:r>
                        <a:rPr lang="zh-CN"/>
                        <a:t>61.13%</a:t>
                      </a:r>
                      <a:endParaRPr/>
                    </a:p>
                  </a:txBody>
                  <a:tcPr marL="91425" marR="91425" marT="91425" marB="91425"/>
                </a:tc>
                <a:tc>
                  <a:txBody>
                    <a:bodyPr/>
                    <a:lstStyle/>
                    <a:p>
                      <a:pPr marL="0" lvl="0" indent="0" algn="l" rtl="0">
                        <a:spcBef>
                          <a:spcPts val="0"/>
                        </a:spcBef>
                        <a:spcAft>
                          <a:spcPts val="0"/>
                        </a:spcAft>
                        <a:buNone/>
                      </a:pPr>
                      <a:r>
                        <a:rPr lang="zh-CN"/>
                        <a:t>24.37%</a:t>
                      </a:r>
                      <a:endParaRPr/>
                    </a:p>
                  </a:txBody>
                  <a:tcPr marL="91425" marR="91425" marT="91425" marB="91425"/>
                </a:tc>
                <a:tc>
                  <a:txBody>
                    <a:bodyPr/>
                    <a:lstStyle/>
                    <a:p>
                      <a:pPr marL="0" lvl="0" indent="0" algn="l" rtl="0">
                        <a:spcBef>
                          <a:spcPts val="0"/>
                        </a:spcBef>
                        <a:spcAft>
                          <a:spcPts val="0"/>
                        </a:spcAft>
                        <a:buNone/>
                      </a:pPr>
                      <a:r>
                        <a:rPr lang="zh-CN"/>
                        <a:t>9.26%</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74225">
                <a:tc>
                  <a:txBody>
                    <a:bodyPr/>
                    <a:lstStyle/>
                    <a:p>
                      <a:pPr marL="0" lvl="0" indent="0" algn="l" rtl="0">
                        <a:spcBef>
                          <a:spcPts val="0"/>
                        </a:spcBef>
                        <a:spcAft>
                          <a:spcPts val="0"/>
                        </a:spcAft>
                        <a:buNone/>
                      </a:pPr>
                      <a:r>
                        <a:rPr lang="zh-CN" b="1"/>
                        <a:t>Inverse Weighting</a:t>
                      </a:r>
                      <a:endParaRPr b="1"/>
                    </a:p>
                  </a:txBody>
                  <a:tcPr marL="91425" marR="91425" marT="91425" marB="91425"/>
                </a:tc>
                <a:tc>
                  <a:txBody>
                    <a:bodyPr/>
                    <a:lstStyle/>
                    <a:p>
                      <a:pPr marL="0" lvl="0" indent="0" algn="l" rtl="0">
                        <a:spcBef>
                          <a:spcPts val="0"/>
                        </a:spcBef>
                        <a:spcAft>
                          <a:spcPts val="0"/>
                        </a:spcAft>
                        <a:buNone/>
                      </a:pPr>
                      <a:r>
                        <a:rPr lang="zh-CN"/>
                        <a:t>64.26%</a:t>
                      </a:r>
                      <a:endParaRPr/>
                    </a:p>
                  </a:txBody>
                  <a:tcPr marL="91425" marR="91425" marT="91425" marB="91425"/>
                </a:tc>
                <a:tc>
                  <a:txBody>
                    <a:bodyPr/>
                    <a:lstStyle/>
                    <a:p>
                      <a:pPr marL="0" lvl="0" indent="0" algn="l" rtl="0">
                        <a:spcBef>
                          <a:spcPts val="0"/>
                        </a:spcBef>
                        <a:spcAft>
                          <a:spcPts val="0"/>
                        </a:spcAft>
                        <a:buNone/>
                      </a:pPr>
                      <a:r>
                        <a:rPr lang="zh-CN"/>
                        <a:t>20.93%</a:t>
                      </a:r>
                      <a:endParaRPr/>
                    </a:p>
                  </a:txBody>
                  <a:tcPr marL="91425" marR="91425" marT="91425" marB="91425"/>
                </a:tc>
                <a:tc>
                  <a:txBody>
                    <a:bodyPr/>
                    <a:lstStyle/>
                    <a:p>
                      <a:pPr marL="0" lvl="0" indent="0" algn="l" rtl="0">
                        <a:spcBef>
                          <a:spcPts val="0"/>
                        </a:spcBef>
                        <a:spcAft>
                          <a:spcPts val="0"/>
                        </a:spcAft>
                        <a:buNone/>
                      </a:pPr>
                      <a:r>
                        <a:rPr lang="zh-CN"/>
                        <a:t>10%</a:t>
                      </a:r>
                      <a:endParaRPr/>
                    </a:p>
                  </a:txBody>
                  <a:tcPr marL="91425" marR="91425" marT="91425" marB="91425"/>
                </a:tc>
                <a:tc>
                  <a:txBody>
                    <a:bodyPr/>
                    <a:lstStyle/>
                    <a:p>
                      <a:pPr marL="0" lvl="0" indent="0" algn="l" rtl="0">
                        <a:spcBef>
                          <a:spcPts val="0"/>
                        </a:spcBef>
                        <a:spcAft>
                          <a:spcPts val="0"/>
                        </a:spcAft>
                        <a:buNone/>
                      </a:pPr>
                      <a:r>
                        <a:rPr lang="zh-CN"/>
                        <a:t>+0.43%</a:t>
                      </a:r>
                      <a:endParaRPr/>
                    </a:p>
                  </a:txBody>
                  <a:tcPr marL="91425" marR="91425" marT="91425" marB="91425"/>
                </a:tc>
                <a:extLst>
                  <a:ext uri="{0D108BD9-81ED-4DB2-BD59-A6C34878D82A}">
                    <a16:rowId xmlns:a16="http://schemas.microsoft.com/office/drawing/2014/main" val="10002"/>
                  </a:ext>
                </a:extLst>
              </a:tr>
              <a:tr h="374225">
                <a:tc>
                  <a:txBody>
                    <a:bodyPr/>
                    <a:lstStyle/>
                    <a:p>
                      <a:pPr marL="0" lvl="0" indent="0" algn="l" rtl="0">
                        <a:spcBef>
                          <a:spcPts val="0"/>
                        </a:spcBef>
                        <a:spcAft>
                          <a:spcPts val="0"/>
                        </a:spcAft>
                        <a:buNone/>
                      </a:pPr>
                      <a:r>
                        <a:rPr lang="zh-CN" b="1"/>
                        <a:t>Recall Loss</a:t>
                      </a:r>
                      <a:endParaRPr b="1"/>
                    </a:p>
                  </a:txBody>
                  <a:tcPr marL="91425" marR="91425" marT="91425" marB="91425"/>
                </a:tc>
                <a:tc>
                  <a:txBody>
                    <a:bodyPr/>
                    <a:lstStyle/>
                    <a:p>
                      <a:pPr marL="0" lvl="0" indent="0" algn="l" rtl="0">
                        <a:spcBef>
                          <a:spcPts val="0"/>
                        </a:spcBef>
                        <a:spcAft>
                          <a:spcPts val="0"/>
                        </a:spcAft>
                        <a:buNone/>
                      </a:pPr>
                      <a:r>
                        <a:rPr lang="zh-CN"/>
                        <a:t>63.69%</a:t>
                      </a:r>
                      <a:endParaRPr/>
                    </a:p>
                  </a:txBody>
                  <a:tcPr marL="91425" marR="91425" marT="91425" marB="91425"/>
                </a:tc>
                <a:tc>
                  <a:txBody>
                    <a:bodyPr/>
                    <a:lstStyle/>
                    <a:p>
                      <a:pPr marL="0" lvl="0" indent="0" algn="l" rtl="0">
                        <a:spcBef>
                          <a:spcPts val="0"/>
                        </a:spcBef>
                        <a:spcAft>
                          <a:spcPts val="0"/>
                        </a:spcAft>
                        <a:buNone/>
                      </a:pPr>
                      <a:r>
                        <a:rPr lang="zh-CN"/>
                        <a:t>22.38%</a:t>
                      </a:r>
                      <a:endParaRPr/>
                    </a:p>
                  </a:txBody>
                  <a:tcPr marL="91425" marR="91425" marT="91425" marB="91425"/>
                </a:tc>
                <a:tc>
                  <a:txBody>
                    <a:bodyPr/>
                    <a:lstStyle/>
                    <a:p>
                      <a:pPr marL="0" lvl="0" indent="0" algn="l" rtl="0">
                        <a:spcBef>
                          <a:spcPts val="0"/>
                        </a:spcBef>
                        <a:spcAft>
                          <a:spcPts val="0"/>
                        </a:spcAft>
                        <a:buNone/>
                      </a:pPr>
                      <a:r>
                        <a:rPr lang="zh-CN"/>
                        <a:t>9.57%</a:t>
                      </a:r>
                      <a:endParaRPr/>
                    </a:p>
                  </a:txBody>
                  <a:tcPr marL="91425" marR="91425" marT="91425" marB="91425"/>
                </a:tc>
                <a:tc>
                  <a:txBody>
                    <a:bodyPr/>
                    <a:lstStyle/>
                    <a:p>
                      <a:pPr marL="0" lvl="0" indent="0" algn="l" rtl="0">
                        <a:spcBef>
                          <a:spcPts val="0"/>
                        </a:spcBef>
                        <a:spcAft>
                          <a:spcPts val="0"/>
                        </a:spcAft>
                        <a:buNone/>
                      </a:pPr>
                      <a:r>
                        <a:rPr lang="zh-CN"/>
                        <a:t>+0.88%</a:t>
                      </a:r>
                      <a:endParaRPr/>
                    </a:p>
                  </a:txBody>
                  <a:tcPr marL="91425" marR="91425" marT="91425" marB="91425"/>
                </a:tc>
                <a:extLst>
                  <a:ext uri="{0D108BD9-81ED-4DB2-BD59-A6C34878D82A}">
                    <a16:rowId xmlns:a16="http://schemas.microsoft.com/office/drawing/2014/main" val="10003"/>
                  </a:ext>
                </a:extLst>
              </a:tr>
              <a:tr h="575725">
                <a:tc>
                  <a:txBody>
                    <a:bodyPr/>
                    <a:lstStyle/>
                    <a:p>
                      <a:pPr marL="0" lvl="0" indent="0" algn="l" rtl="0">
                        <a:spcBef>
                          <a:spcPts val="0"/>
                        </a:spcBef>
                        <a:spcAft>
                          <a:spcPts val="0"/>
                        </a:spcAft>
                        <a:buClr>
                          <a:schemeClr val="dk1"/>
                        </a:buClr>
                        <a:buSzPts val="1100"/>
                        <a:buFont typeface="Arial"/>
                        <a:buNone/>
                      </a:pPr>
                      <a:r>
                        <a:rPr lang="zh-CN" b="1">
                          <a:solidFill>
                            <a:schemeClr val="dk1"/>
                          </a:solidFill>
                        </a:rPr>
                        <a:t>Logit Inverse Weighting</a:t>
                      </a:r>
                      <a:endParaRPr b="1"/>
                    </a:p>
                  </a:txBody>
                  <a:tcPr marL="91425" marR="91425" marT="91425" marB="91425">
                    <a:solidFill>
                      <a:schemeClr val="lt1"/>
                    </a:solidFill>
                  </a:tcPr>
                </a:tc>
                <a:tc>
                  <a:txBody>
                    <a:bodyPr/>
                    <a:lstStyle/>
                    <a:p>
                      <a:pPr marL="0" lvl="0" indent="0" algn="l" rtl="0">
                        <a:spcBef>
                          <a:spcPts val="0"/>
                        </a:spcBef>
                        <a:spcAft>
                          <a:spcPts val="0"/>
                        </a:spcAft>
                        <a:buNone/>
                      </a:pPr>
                      <a:r>
                        <a:rPr lang="zh-CN"/>
                        <a:t>63.48%</a:t>
                      </a:r>
                      <a:endParaRPr/>
                    </a:p>
                  </a:txBody>
                  <a:tcPr marL="91425" marR="91425" marT="91425" marB="91425">
                    <a:solidFill>
                      <a:schemeClr val="accent6"/>
                    </a:solidFill>
                  </a:tcPr>
                </a:tc>
                <a:tc>
                  <a:txBody>
                    <a:bodyPr/>
                    <a:lstStyle/>
                    <a:p>
                      <a:pPr marL="0" lvl="0" indent="0" algn="l" rtl="0">
                        <a:spcBef>
                          <a:spcPts val="0"/>
                        </a:spcBef>
                        <a:spcAft>
                          <a:spcPts val="0"/>
                        </a:spcAft>
                        <a:buNone/>
                      </a:pPr>
                      <a:r>
                        <a:rPr lang="zh-CN"/>
                        <a:t>23.79%</a:t>
                      </a:r>
                      <a:endParaRPr/>
                    </a:p>
                  </a:txBody>
                  <a:tcPr marL="91425" marR="91425" marT="91425" marB="91425">
                    <a:solidFill>
                      <a:schemeClr val="accent6"/>
                    </a:solidFill>
                  </a:tcPr>
                </a:tc>
                <a:tc>
                  <a:txBody>
                    <a:bodyPr/>
                    <a:lstStyle/>
                    <a:p>
                      <a:pPr marL="0" lvl="0" indent="0" algn="l" rtl="0">
                        <a:spcBef>
                          <a:spcPts val="0"/>
                        </a:spcBef>
                        <a:spcAft>
                          <a:spcPts val="0"/>
                        </a:spcAft>
                        <a:buNone/>
                      </a:pPr>
                      <a:r>
                        <a:rPr lang="zh-CN"/>
                        <a:t>10.02%</a:t>
                      </a:r>
                      <a:endParaRPr/>
                    </a:p>
                  </a:txBody>
                  <a:tcPr marL="91425" marR="91425" marT="91425" marB="91425">
                    <a:solidFill>
                      <a:schemeClr val="accent6"/>
                    </a:solidFill>
                  </a:tcPr>
                </a:tc>
                <a:tc>
                  <a:txBody>
                    <a:bodyPr/>
                    <a:lstStyle/>
                    <a:p>
                      <a:pPr marL="0" lvl="0" indent="0" algn="l" rtl="0">
                        <a:spcBef>
                          <a:spcPts val="0"/>
                        </a:spcBef>
                        <a:spcAft>
                          <a:spcPts val="0"/>
                        </a:spcAft>
                        <a:buNone/>
                      </a:pPr>
                      <a:r>
                        <a:rPr lang="zh-CN"/>
                        <a:t>+2.53%</a:t>
                      </a:r>
                      <a:endParaRPr/>
                    </a:p>
                  </a:txBody>
                  <a:tcPr marL="91425" marR="91425" marT="91425" marB="91425">
                    <a:solidFill>
                      <a:schemeClr val="accent6"/>
                    </a:solidFill>
                  </a:tcPr>
                </a:tc>
                <a:extLst>
                  <a:ext uri="{0D108BD9-81ED-4DB2-BD59-A6C34878D82A}">
                    <a16:rowId xmlns:a16="http://schemas.microsoft.com/office/drawing/2014/main" val="10004"/>
                  </a:ext>
                </a:extLst>
              </a:tr>
            </a:tbl>
          </a:graphicData>
        </a:graphic>
      </p:graphicFrame>
      <p:sp>
        <p:nvSpPr>
          <p:cNvPr id="444" name="Google Shape;444;p54"/>
          <p:cNvSpPr txBox="1"/>
          <p:nvPr/>
        </p:nvSpPr>
        <p:spPr>
          <a:xfrm>
            <a:off x="210288" y="3823538"/>
            <a:ext cx="84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dk1"/>
                </a:solidFill>
              </a:rPr>
              <a:t>Logit Inverse Weight</a:t>
            </a:r>
            <a:r>
              <a:rPr lang="zh-CN">
                <a:solidFill>
                  <a:schemeClr val="dk1"/>
                </a:solidFill>
              </a:rPr>
              <a:t> </a:t>
            </a:r>
            <a:r>
              <a:rPr lang="zh-CN" b="1">
                <a:solidFill>
                  <a:schemeClr val="dk1"/>
                </a:solidFill>
              </a:rPr>
              <a:t>Formula</a:t>
            </a:r>
            <a:r>
              <a:rPr lang="zh-CN">
                <a:solidFill>
                  <a:schemeClr val="dk1"/>
                </a:solidFill>
              </a:rPr>
              <a:t>: log(1 + (total pixels / class pixel count))</a:t>
            </a:r>
            <a:endParaRPr>
              <a:solidFill>
                <a:schemeClr val="dk1"/>
              </a:solidFill>
            </a:endParaRPr>
          </a:p>
        </p:txBody>
      </p:sp>
      <p:sp>
        <p:nvSpPr>
          <p:cNvPr id="445" name="Google Shape;445;p54"/>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5"/>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Optimisation Strategies for Final Model:</a:t>
            </a:r>
            <a:endParaRPr sz="2500" b="1"/>
          </a:p>
        </p:txBody>
      </p:sp>
      <p:sp>
        <p:nvSpPr>
          <p:cNvPr id="451" name="Google Shape;451;p5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29</a:t>
            </a:fld>
            <a:endParaRPr/>
          </a:p>
        </p:txBody>
      </p:sp>
      <p:graphicFrame>
        <p:nvGraphicFramePr>
          <p:cNvPr id="452" name="Google Shape;452;p55"/>
          <p:cNvGraphicFramePr/>
          <p:nvPr/>
        </p:nvGraphicFramePr>
        <p:xfrm>
          <a:off x="412400" y="849825"/>
          <a:ext cx="4901000" cy="3444000"/>
        </p:xfrm>
        <a:graphic>
          <a:graphicData uri="http://schemas.openxmlformats.org/drawingml/2006/table">
            <a:tbl>
              <a:tblPr>
                <a:noFill/>
                <a:tableStyleId>{76F9261D-6440-47FD-816E-81B381B68E3A}</a:tableStyleId>
              </a:tblPr>
              <a:tblGrid>
                <a:gridCol w="3636425">
                  <a:extLst>
                    <a:ext uri="{9D8B030D-6E8A-4147-A177-3AD203B41FA5}">
                      <a16:colId xmlns:a16="http://schemas.microsoft.com/office/drawing/2014/main" val="20000"/>
                    </a:ext>
                  </a:extLst>
                </a:gridCol>
                <a:gridCol w="1264575">
                  <a:extLst>
                    <a:ext uri="{9D8B030D-6E8A-4147-A177-3AD203B41FA5}">
                      <a16:colId xmlns:a16="http://schemas.microsoft.com/office/drawing/2014/main" val="20001"/>
                    </a:ext>
                  </a:extLst>
                </a:gridCol>
              </a:tblGrid>
              <a:tr h="297750">
                <a:tc>
                  <a:txBody>
                    <a:bodyPr/>
                    <a:lstStyle/>
                    <a:p>
                      <a:pPr marL="0" lvl="0" indent="0" algn="ctr" rtl="0">
                        <a:spcBef>
                          <a:spcPts val="0"/>
                        </a:spcBef>
                        <a:spcAft>
                          <a:spcPts val="0"/>
                        </a:spcAft>
                        <a:buNone/>
                      </a:pPr>
                      <a:r>
                        <a:rPr lang="zh-CN" sz="1300"/>
                        <a:t>Optimisation Method</a:t>
                      </a:r>
                      <a:endParaRPr sz="1300"/>
                    </a:p>
                  </a:txBody>
                  <a:tcPr marL="91425" marR="91425" marT="91425" marB="91425"/>
                </a:tc>
                <a:tc>
                  <a:txBody>
                    <a:bodyPr/>
                    <a:lstStyle/>
                    <a:p>
                      <a:pPr marL="0" lvl="0" indent="0" algn="ctr" rtl="0">
                        <a:spcBef>
                          <a:spcPts val="0"/>
                        </a:spcBef>
                        <a:spcAft>
                          <a:spcPts val="0"/>
                        </a:spcAft>
                        <a:buNone/>
                      </a:pPr>
                      <a:r>
                        <a:rPr lang="zh-CN" sz="1300"/>
                        <a:t>Improved Overall Performance?</a:t>
                      </a:r>
                      <a:endParaRPr sz="1300"/>
                    </a:p>
                  </a:txBody>
                  <a:tcPr marL="91425" marR="91425" marT="91425" marB="91425"/>
                </a:tc>
                <a:extLst>
                  <a:ext uri="{0D108BD9-81ED-4DB2-BD59-A6C34878D82A}">
                    <a16:rowId xmlns:a16="http://schemas.microsoft.com/office/drawing/2014/main" val="10000"/>
                  </a:ext>
                </a:extLst>
              </a:tr>
              <a:tr h="297750">
                <a:tc>
                  <a:txBody>
                    <a:bodyPr/>
                    <a:lstStyle/>
                    <a:p>
                      <a:pPr marL="0" lvl="0" indent="0" algn="ctr" rtl="0">
                        <a:spcBef>
                          <a:spcPts val="0"/>
                        </a:spcBef>
                        <a:spcAft>
                          <a:spcPts val="0"/>
                        </a:spcAft>
                        <a:buNone/>
                      </a:pPr>
                      <a:r>
                        <a:rPr lang="zh-CN" sz="1300"/>
                        <a:t>Hyperparameter Tuning</a:t>
                      </a:r>
                      <a:endParaRPr sz="1300"/>
                    </a:p>
                  </a:txBody>
                  <a:tcPr marL="91425" marR="91425" marT="91425" marB="91425"/>
                </a:tc>
                <a:tc>
                  <a:txBody>
                    <a:bodyPr/>
                    <a:lstStyle/>
                    <a:p>
                      <a:pPr marL="0" lvl="0" indent="0" algn="ctr" rtl="0">
                        <a:spcBef>
                          <a:spcPts val="0"/>
                        </a:spcBef>
                        <a:spcAft>
                          <a:spcPts val="0"/>
                        </a:spcAft>
                        <a:buNone/>
                      </a:pPr>
                      <a:r>
                        <a:rPr lang="zh-CN" sz="1300"/>
                        <a:t>Yes</a:t>
                      </a:r>
                      <a:endParaRPr sz="1300"/>
                    </a:p>
                  </a:txBody>
                  <a:tcPr marL="91425" marR="91425" marT="91425" marB="91425">
                    <a:solidFill>
                      <a:schemeClr val="accent6"/>
                    </a:solidFill>
                  </a:tcPr>
                </a:tc>
                <a:extLst>
                  <a:ext uri="{0D108BD9-81ED-4DB2-BD59-A6C34878D82A}">
                    <a16:rowId xmlns:a16="http://schemas.microsoft.com/office/drawing/2014/main" val="10001"/>
                  </a:ext>
                </a:extLst>
              </a:tr>
              <a:tr h="297750">
                <a:tc>
                  <a:txBody>
                    <a:bodyPr/>
                    <a:lstStyle/>
                    <a:p>
                      <a:pPr marL="0" lvl="0" indent="0" algn="ctr" rtl="0">
                        <a:spcBef>
                          <a:spcPts val="0"/>
                        </a:spcBef>
                        <a:spcAft>
                          <a:spcPts val="0"/>
                        </a:spcAft>
                        <a:buNone/>
                      </a:pPr>
                      <a:r>
                        <a:rPr lang="zh-CN" sz="1300"/>
                        <a:t>ASPP Modules</a:t>
                      </a:r>
                      <a:endParaRPr sz="1300"/>
                    </a:p>
                  </a:txBody>
                  <a:tcPr marL="91425" marR="91425" marT="91425" marB="91425"/>
                </a:tc>
                <a:tc>
                  <a:txBody>
                    <a:bodyPr/>
                    <a:lstStyle/>
                    <a:p>
                      <a:pPr marL="0" lvl="0" indent="0" algn="ctr" rtl="0">
                        <a:spcBef>
                          <a:spcPts val="0"/>
                        </a:spcBef>
                        <a:spcAft>
                          <a:spcPts val="0"/>
                        </a:spcAft>
                        <a:buNone/>
                      </a:pPr>
                      <a:r>
                        <a:rPr lang="zh-CN" sz="1300"/>
                        <a:t>Yes</a:t>
                      </a:r>
                      <a:endParaRPr sz="1300"/>
                    </a:p>
                  </a:txBody>
                  <a:tcPr marL="91425" marR="91425" marT="91425" marB="91425">
                    <a:solidFill>
                      <a:schemeClr val="accent6"/>
                    </a:solidFill>
                  </a:tcPr>
                </a:tc>
                <a:extLst>
                  <a:ext uri="{0D108BD9-81ED-4DB2-BD59-A6C34878D82A}">
                    <a16:rowId xmlns:a16="http://schemas.microsoft.com/office/drawing/2014/main" val="10002"/>
                  </a:ext>
                </a:extLst>
              </a:tr>
              <a:tr h="297750">
                <a:tc>
                  <a:txBody>
                    <a:bodyPr/>
                    <a:lstStyle/>
                    <a:p>
                      <a:pPr marL="0" lvl="0" indent="0" algn="ctr" rtl="0">
                        <a:spcBef>
                          <a:spcPts val="0"/>
                        </a:spcBef>
                        <a:spcAft>
                          <a:spcPts val="0"/>
                        </a:spcAft>
                        <a:buNone/>
                      </a:pPr>
                      <a:r>
                        <a:rPr lang="zh-CN" sz="1300"/>
                        <a:t>Class-Aware Loss Weighting</a:t>
                      </a:r>
                      <a:endParaRPr sz="1300"/>
                    </a:p>
                  </a:txBody>
                  <a:tcPr marL="91425" marR="91425" marT="91425" marB="91425"/>
                </a:tc>
                <a:tc>
                  <a:txBody>
                    <a:bodyPr/>
                    <a:lstStyle/>
                    <a:p>
                      <a:pPr marL="0" lvl="0" indent="0" algn="ctr" rtl="0">
                        <a:spcBef>
                          <a:spcPts val="0"/>
                        </a:spcBef>
                        <a:spcAft>
                          <a:spcPts val="0"/>
                        </a:spcAft>
                        <a:buNone/>
                      </a:pPr>
                      <a:r>
                        <a:rPr lang="zh-CN" sz="1300"/>
                        <a:t>Yes</a:t>
                      </a:r>
                      <a:endParaRPr sz="1300"/>
                    </a:p>
                  </a:txBody>
                  <a:tcPr marL="91425" marR="91425" marT="91425" marB="91425">
                    <a:solidFill>
                      <a:schemeClr val="accent6"/>
                    </a:solidFill>
                  </a:tcPr>
                </a:tc>
                <a:extLst>
                  <a:ext uri="{0D108BD9-81ED-4DB2-BD59-A6C34878D82A}">
                    <a16:rowId xmlns:a16="http://schemas.microsoft.com/office/drawing/2014/main" val="10003"/>
                  </a:ext>
                </a:extLst>
              </a:tr>
              <a:tr h="297750">
                <a:tc>
                  <a:txBody>
                    <a:bodyPr/>
                    <a:lstStyle/>
                    <a:p>
                      <a:pPr marL="0" lvl="0" indent="0" algn="ctr" rtl="0">
                        <a:spcBef>
                          <a:spcPts val="0"/>
                        </a:spcBef>
                        <a:spcAft>
                          <a:spcPts val="0"/>
                        </a:spcAft>
                        <a:buNone/>
                      </a:pPr>
                      <a:r>
                        <a:rPr lang="zh-CN" sz="1300"/>
                        <a:t>Data Augmentation - Flipping / Rotations</a:t>
                      </a:r>
                      <a:endParaRPr sz="1300"/>
                    </a:p>
                  </a:txBody>
                  <a:tcPr marL="91425" marR="91425" marT="91425" marB="91425"/>
                </a:tc>
                <a:tc>
                  <a:txBody>
                    <a:bodyPr/>
                    <a:lstStyle/>
                    <a:p>
                      <a:pPr marL="0" lvl="0" indent="0" algn="ctr" rtl="0">
                        <a:spcBef>
                          <a:spcPts val="0"/>
                        </a:spcBef>
                        <a:spcAft>
                          <a:spcPts val="0"/>
                        </a:spcAft>
                        <a:buNone/>
                      </a:pPr>
                      <a:r>
                        <a:rPr lang="zh-CN" sz="1300"/>
                        <a:t>No</a:t>
                      </a:r>
                      <a:endParaRPr sz="1300"/>
                    </a:p>
                  </a:txBody>
                  <a:tcPr marL="91425" marR="91425" marT="91425" marB="91425"/>
                </a:tc>
                <a:extLst>
                  <a:ext uri="{0D108BD9-81ED-4DB2-BD59-A6C34878D82A}">
                    <a16:rowId xmlns:a16="http://schemas.microsoft.com/office/drawing/2014/main" val="10004"/>
                  </a:ext>
                </a:extLst>
              </a:tr>
              <a:tr h="297750">
                <a:tc>
                  <a:txBody>
                    <a:bodyPr/>
                    <a:lstStyle/>
                    <a:p>
                      <a:pPr marL="0" lvl="0" indent="0" algn="ctr" rtl="0">
                        <a:spcBef>
                          <a:spcPts val="0"/>
                        </a:spcBef>
                        <a:spcAft>
                          <a:spcPts val="0"/>
                        </a:spcAft>
                        <a:buNone/>
                      </a:pPr>
                      <a:r>
                        <a:rPr lang="zh-CN" sz="1300"/>
                        <a:t>Data Augmentation - GANs</a:t>
                      </a:r>
                      <a:endParaRPr sz="1300"/>
                    </a:p>
                  </a:txBody>
                  <a:tcPr marL="91425" marR="91425" marT="91425" marB="91425"/>
                </a:tc>
                <a:tc>
                  <a:txBody>
                    <a:bodyPr/>
                    <a:lstStyle/>
                    <a:p>
                      <a:pPr marL="0" lvl="0" indent="0" algn="ctr" rtl="0">
                        <a:spcBef>
                          <a:spcPts val="0"/>
                        </a:spcBef>
                        <a:spcAft>
                          <a:spcPts val="0"/>
                        </a:spcAft>
                        <a:buNone/>
                      </a:pPr>
                      <a:r>
                        <a:rPr lang="zh-CN" sz="1300"/>
                        <a:t>No</a:t>
                      </a:r>
                      <a:endParaRPr sz="1300"/>
                    </a:p>
                  </a:txBody>
                  <a:tcPr marL="91425" marR="91425" marT="91425" marB="91425"/>
                </a:tc>
                <a:extLst>
                  <a:ext uri="{0D108BD9-81ED-4DB2-BD59-A6C34878D82A}">
                    <a16:rowId xmlns:a16="http://schemas.microsoft.com/office/drawing/2014/main" val="10005"/>
                  </a:ext>
                </a:extLst>
              </a:tr>
              <a:tr h="297750">
                <a:tc>
                  <a:txBody>
                    <a:bodyPr/>
                    <a:lstStyle/>
                    <a:p>
                      <a:pPr marL="0" lvl="0" indent="0" algn="ctr" rtl="0">
                        <a:spcBef>
                          <a:spcPts val="0"/>
                        </a:spcBef>
                        <a:spcAft>
                          <a:spcPts val="0"/>
                        </a:spcAft>
                        <a:buNone/>
                      </a:pPr>
                      <a:r>
                        <a:rPr lang="zh-CN" sz="1300"/>
                        <a:t>Data Augmentation - Cropping &amp; Resizing</a:t>
                      </a:r>
                      <a:endParaRPr sz="1300"/>
                    </a:p>
                  </a:txBody>
                  <a:tcPr marL="91425" marR="91425" marT="91425" marB="91425"/>
                </a:tc>
                <a:tc>
                  <a:txBody>
                    <a:bodyPr/>
                    <a:lstStyle/>
                    <a:p>
                      <a:pPr marL="0" lvl="0" indent="0" algn="ctr" rtl="0">
                        <a:spcBef>
                          <a:spcPts val="0"/>
                        </a:spcBef>
                        <a:spcAft>
                          <a:spcPts val="0"/>
                        </a:spcAft>
                        <a:buNone/>
                      </a:pPr>
                      <a:r>
                        <a:rPr lang="zh-CN" sz="1300"/>
                        <a:t>No</a:t>
                      </a:r>
                      <a:endParaRPr sz="1300"/>
                    </a:p>
                  </a:txBody>
                  <a:tcPr marL="91425" marR="91425" marT="91425" marB="91425"/>
                </a:tc>
                <a:extLst>
                  <a:ext uri="{0D108BD9-81ED-4DB2-BD59-A6C34878D82A}">
                    <a16:rowId xmlns:a16="http://schemas.microsoft.com/office/drawing/2014/main" val="10006"/>
                  </a:ext>
                </a:extLst>
              </a:tr>
              <a:tr h="297750">
                <a:tc>
                  <a:txBody>
                    <a:bodyPr/>
                    <a:lstStyle/>
                    <a:p>
                      <a:pPr marL="0" lvl="0" indent="0" algn="ctr" rtl="0">
                        <a:spcBef>
                          <a:spcPts val="0"/>
                        </a:spcBef>
                        <a:spcAft>
                          <a:spcPts val="0"/>
                        </a:spcAft>
                        <a:buNone/>
                      </a:pPr>
                      <a:r>
                        <a:rPr lang="zh-CN" sz="1300"/>
                        <a:t>Data Augmentation - CutMix / StickerMix</a:t>
                      </a:r>
                      <a:endParaRPr sz="1300"/>
                    </a:p>
                  </a:txBody>
                  <a:tcPr marL="91425" marR="91425" marT="91425" marB="91425"/>
                </a:tc>
                <a:tc>
                  <a:txBody>
                    <a:bodyPr/>
                    <a:lstStyle/>
                    <a:p>
                      <a:pPr marL="0" lvl="0" indent="0" algn="ctr" rtl="0">
                        <a:spcBef>
                          <a:spcPts val="0"/>
                        </a:spcBef>
                        <a:spcAft>
                          <a:spcPts val="0"/>
                        </a:spcAft>
                        <a:buNone/>
                      </a:pPr>
                      <a:r>
                        <a:rPr lang="zh-CN" sz="1300"/>
                        <a:t>No</a:t>
                      </a:r>
                      <a:endParaRPr sz="1300"/>
                    </a:p>
                  </a:txBody>
                  <a:tcPr marL="91425" marR="91425" marT="91425" marB="91425"/>
                </a:tc>
                <a:extLst>
                  <a:ext uri="{0D108BD9-81ED-4DB2-BD59-A6C34878D82A}">
                    <a16:rowId xmlns:a16="http://schemas.microsoft.com/office/drawing/2014/main" val="10007"/>
                  </a:ext>
                </a:extLst>
              </a:tr>
            </a:tbl>
          </a:graphicData>
        </a:graphic>
      </p:graphicFrame>
      <p:sp>
        <p:nvSpPr>
          <p:cNvPr id="453" name="Google Shape;453;p55"/>
          <p:cNvSpPr txBox="1"/>
          <p:nvPr/>
        </p:nvSpPr>
        <p:spPr>
          <a:xfrm>
            <a:off x="5568050" y="849825"/>
            <a:ext cx="3484200" cy="21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rPr>
              <a:t>Use optimised hyper parameters: </a:t>
            </a:r>
            <a:endParaRPr sz="1200">
              <a:solidFill>
                <a:schemeClr val="dk1"/>
              </a:solidFill>
            </a:endParaRPr>
          </a:p>
          <a:p>
            <a:pPr marL="457200" lvl="0" indent="-304800" algn="l" rtl="0">
              <a:spcBef>
                <a:spcPts val="0"/>
              </a:spcBef>
              <a:spcAft>
                <a:spcPts val="0"/>
              </a:spcAft>
              <a:buClr>
                <a:schemeClr val="dk1"/>
              </a:buClr>
              <a:buSzPts val="1200"/>
              <a:buChar char="●"/>
            </a:pPr>
            <a:r>
              <a:rPr lang="zh-CN" sz="1200" b="1">
                <a:solidFill>
                  <a:schemeClr val="dk1"/>
                </a:solidFill>
              </a:rPr>
              <a:t>Learning rate: </a:t>
            </a:r>
            <a:r>
              <a:rPr lang="zh-CN" sz="1200">
                <a:solidFill>
                  <a:schemeClr val="dk1"/>
                </a:solidFill>
              </a:rPr>
              <a:t>0.002</a:t>
            </a:r>
            <a:endParaRPr sz="1200">
              <a:solidFill>
                <a:schemeClr val="dk1"/>
              </a:solidFill>
            </a:endParaRPr>
          </a:p>
          <a:p>
            <a:pPr marL="457200" lvl="0" indent="-304800" algn="l" rtl="0">
              <a:lnSpc>
                <a:spcPct val="115000"/>
              </a:lnSpc>
              <a:spcBef>
                <a:spcPts val="0"/>
              </a:spcBef>
              <a:spcAft>
                <a:spcPts val="0"/>
              </a:spcAft>
              <a:buSzPts val="1200"/>
              <a:buChar char="●"/>
            </a:pPr>
            <a:r>
              <a:rPr lang="zh-CN" sz="1200" b="1">
                <a:solidFill>
                  <a:schemeClr val="dk1"/>
                </a:solidFill>
              </a:rPr>
              <a:t>Batch number: </a:t>
            </a:r>
            <a:r>
              <a:rPr lang="zh-CN" sz="1200">
                <a:solidFill>
                  <a:schemeClr val="dk1"/>
                </a:solidFill>
              </a:rPr>
              <a:t>10</a:t>
            </a:r>
            <a:endParaRPr sz="1200">
              <a:solidFill>
                <a:schemeClr val="dk1"/>
              </a:solidFill>
            </a:endParaRPr>
          </a:p>
          <a:p>
            <a:pPr marL="457200" lvl="0" indent="-304800" algn="l" rtl="0">
              <a:lnSpc>
                <a:spcPct val="115000"/>
              </a:lnSpc>
              <a:spcBef>
                <a:spcPts val="0"/>
              </a:spcBef>
              <a:spcAft>
                <a:spcPts val="0"/>
              </a:spcAft>
              <a:buSzPts val="1200"/>
              <a:buChar char="●"/>
            </a:pPr>
            <a:r>
              <a:rPr lang="zh-CN" sz="1200" b="1">
                <a:solidFill>
                  <a:schemeClr val="dk1"/>
                </a:solidFill>
              </a:rPr>
              <a:t>Momentum: </a:t>
            </a:r>
            <a:r>
              <a:rPr lang="zh-CN" sz="1200">
                <a:solidFill>
                  <a:schemeClr val="dk1"/>
                </a:solidFill>
              </a:rPr>
              <a:t>0.7</a:t>
            </a:r>
            <a:endParaRPr sz="1200">
              <a:solidFill>
                <a:schemeClr val="dk1"/>
              </a:solidFill>
            </a:endParaRPr>
          </a:p>
          <a:p>
            <a:pPr marL="457200" lvl="0" indent="-304800" algn="l" rtl="0">
              <a:lnSpc>
                <a:spcPct val="115000"/>
              </a:lnSpc>
              <a:spcBef>
                <a:spcPts val="0"/>
              </a:spcBef>
              <a:spcAft>
                <a:spcPts val="0"/>
              </a:spcAft>
              <a:buSzPts val="1200"/>
              <a:buChar char="●"/>
            </a:pPr>
            <a:r>
              <a:rPr lang="zh-CN" sz="1200" b="1">
                <a:solidFill>
                  <a:schemeClr val="dk1"/>
                </a:solidFill>
              </a:rPr>
              <a:t>Weight decay: </a:t>
            </a:r>
            <a:r>
              <a:rPr lang="zh-CN" sz="1200">
                <a:solidFill>
                  <a:schemeClr val="dk1"/>
                </a:solidFill>
              </a:rPr>
              <a:t>0.003</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zh-CN" sz="1200">
                <a:solidFill>
                  <a:schemeClr val="dk1"/>
                </a:solidFill>
              </a:rPr>
              <a:t>Applied onto Unet baseline model</a:t>
            </a:r>
            <a:endParaRPr sz="1200">
              <a:solidFill>
                <a:schemeClr val="dk1"/>
              </a:solidFill>
            </a:endParaRPr>
          </a:p>
        </p:txBody>
      </p:sp>
      <p:sp>
        <p:nvSpPr>
          <p:cNvPr id="454" name="Google Shape;454;p55"/>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Motivation</a:t>
            </a:r>
            <a:endParaRPr sz="2500" b="1"/>
          </a:p>
        </p:txBody>
      </p:sp>
      <p:sp>
        <p:nvSpPr>
          <p:cNvPr id="159" name="Google Shape;159;p29"/>
          <p:cNvSpPr txBox="1">
            <a:spLocks noGrp="1"/>
          </p:cNvSpPr>
          <p:nvPr>
            <p:ph type="body" idx="1"/>
          </p:nvPr>
        </p:nvSpPr>
        <p:spPr>
          <a:xfrm>
            <a:off x="263850" y="1229300"/>
            <a:ext cx="5513700" cy="3187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100" b="1"/>
              <a:t>Applications of image segmentation in autonomous drones:</a:t>
            </a:r>
            <a:endParaRPr sz="1100"/>
          </a:p>
          <a:p>
            <a:pPr marL="457200" lvl="0" indent="-298450" algn="l" rtl="0">
              <a:lnSpc>
                <a:spcPct val="115000"/>
              </a:lnSpc>
              <a:spcBef>
                <a:spcPts val="1200"/>
              </a:spcBef>
              <a:spcAft>
                <a:spcPts val="0"/>
              </a:spcAft>
              <a:buSzPts val="1100"/>
              <a:buChar char="●"/>
            </a:pPr>
            <a:r>
              <a:rPr lang="zh-CN" sz="1100"/>
              <a:t>Humanitarian aid and disaster relief</a:t>
            </a:r>
            <a:endParaRPr sz="1100"/>
          </a:p>
          <a:p>
            <a:pPr marL="457200" lvl="0" indent="-298450" algn="l" rtl="0">
              <a:lnSpc>
                <a:spcPct val="115000"/>
              </a:lnSpc>
              <a:spcBef>
                <a:spcPts val="0"/>
              </a:spcBef>
              <a:spcAft>
                <a:spcPts val="0"/>
              </a:spcAft>
              <a:buSzPts val="1100"/>
              <a:buChar char="●"/>
            </a:pPr>
            <a:r>
              <a:rPr lang="zh-CN" sz="1100"/>
              <a:t>Agricultural tasks</a:t>
            </a:r>
            <a:endParaRPr sz="1100"/>
          </a:p>
          <a:p>
            <a:pPr marL="457200" lvl="0" indent="-298450" algn="l" rtl="0">
              <a:lnSpc>
                <a:spcPct val="115000"/>
              </a:lnSpc>
              <a:spcBef>
                <a:spcPts val="0"/>
              </a:spcBef>
              <a:spcAft>
                <a:spcPts val="0"/>
              </a:spcAft>
              <a:buSzPts val="1100"/>
              <a:buChar char="●"/>
            </a:pPr>
            <a:r>
              <a:rPr lang="zh-CN" sz="1100"/>
              <a:t>Environmental surveying in challenging conditions</a:t>
            </a:r>
            <a:endParaRPr sz="1100"/>
          </a:p>
          <a:p>
            <a:pPr marL="0" lvl="0" indent="0" algn="l" rtl="0">
              <a:lnSpc>
                <a:spcPct val="115000"/>
              </a:lnSpc>
              <a:spcBef>
                <a:spcPts val="1200"/>
              </a:spcBef>
              <a:spcAft>
                <a:spcPts val="0"/>
              </a:spcAft>
              <a:buClr>
                <a:schemeClr val="dk1"/>
              </a:buClr>
              <a:buSzPts val="1100"/>
              <a:buFont typeface="Arial"/>
              <a:buNone/>
            </a:pPr>
            <a:r>
              <a:rPr lang="zh-CN" sz="1100" b="1"/>
              <a:t>Used by organizations like the UN:</a:t>
            </a:r>
            <a:endParaRPr sz="1100"/>
          </a:p>
          <a:p>
            <a:pPr marL="457200" lvl="0" indent="-298450" algn="l" rtl="0">
              <a:lnSpc>
                <a:spcPct val="115000"/>
              </a:lnSpc>
              <a:spcBef>
                <a:spcPts val="1200"/>
              </a:spcBef>
              <a:spcAft>
                <a:spcPts val="0"/>
              </a:spcAft>
              <a:buSzPts val="1100"/>
              <a:buChar char="●"/>
            </a:pPr>
            <a:r>
              <a:rPr lang="zh-CN" sz="1100"/>
              <a:t>Unmanned Aerial Vehicles (UAVs) deliver medical supplies in disaster zones.</a:t>
            </a:r>
            <a:endParaRPr sz="1100"/>
          </a:p>
          <a:p>
            <a:pPr marL="457200" lvl="0" indent="-298450" algn="l" rtl="0">
              <a:lnSpc>
                <a:spcPct val="115000"/>
              </a:lnSpc>
              <a:spcBef>
                <a:spcPts val="0"/>
              </a:spcBef>
              <a:spcAft>
                <a:spcPts val="0"/>
              </a:spcAft>
              <a:buSzPts val="1100"/>
              <a:buChar char="●"/>
            </a:pPr>
            <a:r>
              <a:rPr lang="zh-CN" sz="1100" b="1"/>
              <a:t>Challenge</a:t>
            </a:r>
            <a:r>
              <a:rPr lang="zh-CN" sz="1100"/>
              <a:t>: Limited operational range of UAVs.</a:t>
            </a:r>
            <a:endParaRPr sz="1100"/>
          </a:p>
          <a:p>
            <a:pPr marL="0" lvl="0" indent="0" algn="l" rtl="0">
              <a:lnSpc>
                <a:spcPct val="115000"/>
              </a:lnSpc>
              <a:spcBef>
                <a:spcPts val="1200"/>
              </a:spcBef>
              <a:spcAft>
                <a:spcPts val="0"/>
              </a:spcAft>
              <a:buClr>
                <a:schemeClr val="dk1"/>
              </a:buClr>
              <a:buSzPts val="1100"/>
              <a:buFont typeface="Arial"/>
              <a:buNone/>
            </a:pPr>
            <a:r>
              <a:rPr lang="zh-CN" sz="1100" b="1"/>
              <a:t>Potential of autonomous robots</a:t>
            </a:r>
            <a:r>
              <a:rPr lang="zh-CN" sz="1100"/>
              <a:t>:</a:t>
            </a:r>
            <a:endParaRPr sz="1100"/>
          </a:p>
          <a:p>
            <a:pPr marL="457200" lvl="0" indent="-298450" algn="l" rtl="0">
              <a:lnSpc>
                <a:spcPct val="115000"/>
              </a:lnSpc>
              <a:spcBef>
                <a:spcPts val="1200"/>
              </a:spcBef>
              <a:spcAft>
                <a:spcPts val="0"/>
              </a:spcAft>
              <a:buSzPts val="1100"/>
              <a:buChar char="●"/>
            </a:pPr>
            <a:r>
              <a:rPr lang="zh-CN" sz="1100"/>
              <a:t>Navigate independently to locate survivors and provide timely aid.</a:t>
            </a:r>
            <a:endParaRPr sz="1100"/>
          </a:p>
          <a:p>
            <a:pPr marL="0" lvl="0" indent="0" algn="l" rtl="0">
              <a:lnSpc>
                <a:spcPct val="115000"/>
              </a:lnSpc>
              <a:spcBef>
                <a:spcPts val="1200"/>
              </a:spcBef>
              <a:spcAft>
                <a:spcPts val="0"/>
              </a:spcAft>
              <a:buNone/>
            </a:pPr>
            <a:endParaRPr sz="1250"/>
          </a:p>
        </p:txBody>
      </p:sp>
      <p:sp>
        <p:nvSpPr>
          <p:cNvPr id="160" name="Google Shape;160;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a:t>
            </a:fld>
            <a:endParaRPr/>
          </a:p>
        </p:txBody>
      </p:sp>
      <p:sp>
        <p:nvSpPr>
          <p:cNvPr id="161" name="Google Shape;161;p29"/>
          <p:cNvSpPr txBox="1"/>
          <p:nvPr/>
        </p:nvSpPr>
        <p:spPr>
          <a:xfrm>
            <a:off x="173725" y="584550"/>
            <a:ext cx="87234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Image Segmentation (Identifying which image pixels belong to an object): An important task in Computer Vision</a:t>
            </a:r>
            <a:endParaRPr sz="1500">
              <a:solidFill>
                <a:srgbClr val="6AA84F"/>
              </a:solidFill>
            </a:endParaRPr>
          </a:p>
        </p:txBody>
      </p:sp>
      <p:sp>
        <p:nvSpPr>
          <p:cNvPr id="162" name="Google Shape;162;p29"/>
          <p:cNvSpPr txBox="1"/>
          <p:nvPr/>
        </p:nvSpPr>
        <p:spPr>
          <a:xfrm>
            <a:off x="89825" y="4767275"/>
            <a:ext cx="8723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800">
                <a:solidFill>
                  <a:schemeClr val="dk1"/>
                </a:solidFill>
              </a:rPr>
              <a:t>[1] United Nations World Food Programme. 2020. Using drones to deliver critical humanitarian aid. </a:t>
            </a:r>
            <a:r>
              <a:rPr lang="zh-CN" sz="800" u="sng">
                <a:solidFill>
                  <a:schemeClr val="hlink"/>
                </a:solidFill>
                <a:hlinkClick r:id="rId3"/>
              </a:rPr>
              <a:t>https://drones.wfp.org/updates/using-drones-deliver-critical-humanitarian-aid</a:t>
            </a:r>
            <a:endParaRPr sz="800">
              <a:solidFill>
                <a:schemeClr val="dk1"/>
              </a:solidFill>
            </a:endParaRPr>
          </a:p>
          <a:p>
            <a:pPr marL="0" marR="0" lvl="0" indent="0" algn="l" rtl="0">
              <a:spcBef>
                <a:spcPts val="0"/>
              </a:spcBef>
              <a:spcAft>
                <a:spcPts val="0"/>
              </a:spcAft>
              <a:buNone/>
            </a:pPr>
            <a:endParaRPr sz="800">
              <a:solidFill>
                <a:schemeClr val="dk1"/>
              </a:solidFill>
            </a:endParaRPr>
          </a:p>
          <a:p>
            <a:pPr marL="0" marR="0" lvl="0" indent="0" algn="l" rtl="0">
              <a:spcBef>
                <a:spcPts val="0"/>
              </a:spcBef>
              <a:spcAft>
                <a:spcPts val="0"/>
              </a:spcAft>
              <a:buNone/>
            </a:pPr>
            <a:endParaRPr sz="800">
              <a:solidFill>
                <a:schemeClr val="dk1"/>
              </a:solidFill>
            </a:endParaRPr>
          </a:p>
        </p:txBody>
      </p:sp>
      <p:pic>
        <p:nvPicPr>
          <p:cNvPr id="163" name="Google Shape;163;p29"/>
          <p:cNvPicPr preferRelativeResize="0"/>
          <p:nvPr/>
        </p:nvPicPr>
        <p:blipFill>
          <a:blip r:embed="rId4">
            <a:alphaModFix/>
          </a:blip>
          <a:stretch>
            <a:fillRect/>
          </a:stretch>
        </p:blipFill>
        <p:spPr>
          <a:xfrm>
            <a:off x="5777550" y="1225275"/>
            <a:ext cx="3119575" cy="2587476"/>
          </a:xfrm>
          <a:prstGeom prst="rect">
            <a:avLst/>
          </a:prstGeom>
          <a:noFill/>
          <a:ln>
            <a:noFill/>
          </a:ln>
        </p:spPr>
      </p:pic>
      <p:sp>
        <p:nvSpPr>
          <p:cNvPr id="164" name="Google Shape;164;p29"/>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Final Model Performance</a:t>
            </a:r>
            <a:endParaRPr sz="2500" b="1"/>
          </a:p>
        </p:txBody>
      </p:sp>
      <p:sp>
        <p:nvSpPr>
          <p:cNvPr id="460" name="Google Shape;460;p5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30</a:t>
            </a:fld>
            <a:endParaRPr/>
          </a:p>
        </p:txBody>
      </p:sp>
      <p:sp>
        <p:nvSpPr>
          <p:cNvPr id="461" name="Google Shape;461;p56"/>
          <p:cNvSpPr txBox="1"/>
          <p:nvPr/>
        </p:nvSpPr>
        <p:spPr>
          <a:xfrm>
            <a:off x="227250" y="731500"/>
            <a:ext cx="8382600" cy="2102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zh-CN" sz="1200">
                <a:solidFill>
                  <a:schemeClr val="dk1"/>
                </a:solidFill>
              </a:rPr>
              <a:t>Hyper parameters needs to be tuned for this specific model</a:t>
            </a: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Interactions of each individual modules are not fully investigated</a:t>
            </a: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Less overfitting and Mean Pixel Accuracy improved</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graphicFrame>
        <p:nvGraphicFramePr>
          <p:cNvPr id="462" name="Google Shape;462;p56"/>
          <p:cNvGraphicFramePr/>
          <p:nvPr/>
        </p:nvGraphicFramePr>
        <p:xfrm>
          <a:off x="1019350" y="1511388"/>
          <a:ext cx="7264000" cy="1145345"/>
        </p:xfrm>
        <a:graphic>
          <a:graphicData uri="http://schemas.openxmlformats.org/drawingml/2006/table">
            <a:tbl>
              <a:tblPr>
                <a:noFill/>
                <a:tableStyleId>{76F9261D-6440-47FD-816E-81B381B68E3A}</a:tableStyleId>
              </a:tblPr>
              <a:tblGrid>
                <a:gridCol w="2484475">
                  <a:extLst>
                    <a:ext uri="{9D8B030D-6E8A-4147-A177-3AD203B41FA5}">
                      <a16:colId xmlns:a16="http://schemas.microsoft.com/office/drawing/2014/main" val="20000"/>
                    </a:ext>
                  </a:extLst>
                </a:gridCol>
                <a:gridCol w="798275">
                  <a:extLst>
                    <a:ext uri="{9D8B030D-6E8A-4147-A177-3AD203B41FA5}">
                      <a16:colId xmlns:a16="http://schemas.microsoft.com/office/drawing/2014/main" val="20001"/>
                    </a:ext>
                  </a:extLst>
                </a:gridCol>
                <a:gridCol w="859000">
                  <a:extLst>
                    <a:ext uri="{9D8B030D-6E8A-4147-A177-3AD203B41FA5}">
                      <a16:colId xmlns:a16="http://schemas.microsoft.com/office/drawing/2014/main" val="20002"/>
                    </a:ext>
                  </a:extLst>
                </a:gridCol>
                <a:gridCol w="768300">
                  <a:extLst>
                    <a:ext uri="{9D8B030D-6E8A-4147-A177-3AD203B41FA5}">
                      <a16:colId xmlns:a16="http://schemas.microsoft.com/office/drawing/2014/main" val="20003"/>
                    </a:ext>
                  </a:extLst>
                </a:gridCol>
                <a:gridCol w="750650">
                  <a:extLst>
                    <a:ext uri="{9D8B030D-6E8A-4147-A177-3AD203B41FA5}">
                      <a16:colId xmlns:a16="http://schemas.microsoft.com/office/drawing/2014/main" val="20004"/>
                    </a:ext>
                  </a:extLst>
                </a:gridCol>
                <a:gridCol w="786650">
                  <a:extLst>
                    <a:ext uri="{9D8B030D-6E8A-4147-A177-3AD203B41FA5}">
                      <a16:colId xmlns:a16="http://schemas.microsoft.com/office/drawing/2014/main" val="20005"/>
                    </a:ext>
                  </a:extLst>
                </a:gridCol>
                <a:gridCol w="816650">
                  <a:extLst>
                    <a:ext uri="{9D8B030D-6E8A-4147-A177-3AD203B41FA5}">
                      <a16:colId xmlns:a16="http://schemas.microsoft.com/office/drawing/2014/main" val="20006"/>
                    </a:ext>
                  </a:extLst>
                </a:gridCol>
              </a:tblGrid>
              <a:tr h="418975">
                <a:tc rowSpan="2">
                  <a:txBody>
                    <a:bodyPr/>
                    <a:lstStyle/>
                    <a:p>
                      <a:pPr marL="0" lvl="0" indent="0" algn="l" rtl="0">
                        <a:spcBef>
                          <a:spcPts val="0"/>
                        </a:spcBef>
                        <a:spcAft>
                          <a:spcPts val="0"/>
                        </a:spcAft>
                        <a:buNone/>
                      </a:pPr>
                      <a:r>
                        <a:rPr lang="zh-CN" sz="800"/>
                        <a:t>Models</a:t>
                      </a:r>
                      <a:endParaRPr sz="800"/>
                    </a:p>
                  </a:txBody>
                  <a:tcPr marL="91425" marR="91425" marT="91425" marB="91425"/>
                </a:tc>
                <a:tc rowSpan="2" gridSpan="2">
                  <a:txBody>
                    <a:bodyPr/>
                    <a:lstStyle/>
                    <a:p>
                      <a:pPr marL="0" lvl="0" indent="0" algn="ctr" rtl="0">
                        <a:spcBef>
                          <a:spcPts val="0"/>
                        </a:spcBef>
                        <a:spcAft>
                          <a:spcPts val="0"/>
                        </a:spcAft>
                        <a:buNone/>
                      </a:pPr>
                      <a:r>
                        <a:rPr lang="zh-CN" sz="800"/>
                        <a:t>Mean IOU (%)</a:t>
                      </a:r>
                      <a:endParaRPr sz="800"/>
                    </a:p>
                  </a:txBody>
                  <a:tcPr marL="91425" marR="91425" marT="91425" marB="91425"/>
                </a:tc>
                <a:tc rowSpan="2" hMerge="1">
                  <a:txBody>
                    <a:bodyPr/>
                    <a:lstStyle/>
                    <a:p>
                      <a:endParaRPr lang="en-US"/>
                    </a:p>
                  </a:txBody>
                  <a:tcPr/>
                </a:tc>
                <a:tc rowSpan="2" gridSpan="2">
                  <a:txBody>
                    <a:bodyPr/>
                    <a:lstStyle/>
                    <a:p>
                      <a:pPr marL="0" lvl="0" indent="0" algn="ctr" rtl="0">
                        <a:spcBef>
                          <a:spcPts val="0"/>
                        </a:spcBef>
                        <a:spcAft>
                          <a:spcPts val="0"/>
                        </a:spcAft>
                        <a:buNone/>
                      </a:pPr>
                      <a:r>
                        <a:rPr lang="zh-CN" sz="800"/>
                        <a:t>Pixel Accuracy (%)</a:t>
                      </a:r>
                      <a:endParaRPr sz="800"/>
                    </a:p>
                  </a:txBody>
                  <a:tcPr marL="91425" marR="91425" marT="91425" marB="91425"/>
                </a:tc>
                <a:tc rowSpan="2" hMerge="1">
                  <a:txBody>
                    <a:bodyPr/>
                    <a:lstStyle/>
                    <a:p>
                      <a:endParaRPr lang="en-US"/>
                    </a:p>
                  </a:txBody>
                  <a:tcPr/>
                </a:tc>
                <a:tc rowSpan="2" gridSpan="2">
                  <a:txBody>
                    <a:bodyPr/>
                    <a:lstStyle/>
                    <a:p>
                      <a:pPr marL="0" lvl="0" indent="0" algn="ctr" rtl="0">
                        <a:spcBef>
                          <a:spcPts val="0"/>
                        </a:spcBef>
                        <a:spcAft>
                          <a:spcPts val="0"/>
                        </a:spcAft>
                        <a:buNone/>
                      </a:pPr>
                      <a:r>
                        <a:rPr lang="zh-CN" sz="800"/>
                        <a:t>Mean Pixel Accuracy (%)</a:t>
                      </a:r>
                      <a:endParaRPr sz="800"/>
                    </a:p>
                  </a:txBody>
                  <a:tcPr marL="91425" marR="91425" marT="91425" marB="91425"/>
                </a:tc>
                <a:tc rowSpan="2"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04775">
                <a:tc>
                  <a:txBody>
                    <a:bodyPr/>
                    <a:lstStyle/>
                    <a:p>
                      <a:pPr marL="0" lvl="0" indent="0" algn="l" rtl="0">
                        <a:spcBef>
                          <a:spcPts val="0"/>
                        </a:spcBef>
                        <a:spcAft>
                          <a:spcPts val="0"/>
                        </a:spcAft>
                        <a:buNone/>
                      </a:pPr>
                      <a:r>
                        <a:rPr lang="zh-CN" sz="800"/>
                        <a:t>Baseline</a:t>
                      </a:r>
                      <a:endParaRPr sz="800"/>
                    </a:p>
                  </a:txBody>
                  <a:tcPr marL="91425" marR="91425" marT="91425" marB="91425">
                    <a:solidFill>
                      <a:srgbClr val="6AA84F"/>
                    </a:solidFill>
                  </a:tcPr>
                </a:tc>
                <a:tc gridSpan="2">
                  <a:txBody>
                    <a:bodyPr/>
                    <a:lstStyle/>
                    <a:p>
                      <a:pPr marL="0" lvl="0" indent="0" algn="l" rtl="0">
                        <a:spcBef>
                          <a:spcPts val="0"/>
                        </a:spcBef>
                        <a:spcAft>
                          <a:spcPts val="0"/>
                        </a:spcAft>
                        <a:buNone/>
                      </a:pPr>
                      <a:r>
                        <a:rPr lang="zh-CN" sz="800"/>
                        <a:t>14.65</a:t>
                      </a:r>
                      <a:endParaRPr sz="800"/>
                    </a:p>
                  </a:txBody>
                  <a:tcPr marL="91425" marR="91425" marT="91425" marB="91425">
                    <a:solidFill>
                      <a:schemeClr val="accent6"/>
                    </a:solidFill>
                  </a:tcPr>
                </a:tc>
                <a:tc hMerge="1">
                  <a:txBody>
                    <a:bodyPr/>
                    <a:lstStyle/>
                    <a:p>
                      <a:endParaRPr lang="en-US"/>
                    </a:p>
                  </a:txBody>
                  <a:tcPr/>
                </a:tc>
                <a:tc gridSpan="2">
                  <a:txBody>
                    <a:bodyPr/>
                    <a:lstStyle/>
                    <a:p>
                      <a:pPr marL="0" lvl="0" indent="0" algn="l" rtl="0">
                        <a:spcBef>
                          <a:spcPts val="0"/>
                        </a:spcBef>
                        <a:spcAft>
                          <a:spcPts val="0"/>
                        </a:spcAft>
                        <a:buNone/>
                      </a:pPr>
                      <a:r>
                        <a:rPr lang="zh-CN" sz="800"/>
                        <a:t>73.81</a:t>
                      </a:r>
                      <a:endParaRPr sz="800"/>
                    </a:p>
                  </a:txBody>
                  <a:tcPr marL="91425" marR="91425" marT="91425" marB="91425">
                    <a:solidFill>
                      <a:srgbClr val="6AA84F"/>
                    </a:solidFill>
                  </a:tcPr>
                </a:tc>
                <a:tc hMerge="1">
                  <a:txBody>
                    <a:bodyPr/>
                    <a:lstStyle/>
                    <a:p>
                      <a:endParaRPr lang="en-US"/>
                    </a:p>
                  </a:txBody>
                  <a:tcPr/>
                </a:tc>
                <a:tc gridSpan="2">
                  <a:txBody>
                    <a:bodyPr/>
                    <a:lstStyle/>
                    <a:p>
                      <a:pPr marL="0" lvl="0" indent="0" algn="l" rtl="0">
                        <a:spcBef>
                          <a:spcPts val="0"/>
                        </a:spcBef>
                        <a:spcAft>
                          <a:spcPts val="0"/>
                        </a:spcAft>
                        <a:buNone/>
                      </a:pPr>
                      <a:r>
                        <a:rPr lang="zh-CN" sz="800"/>
                        <a:t>17.87</a:t>
                      </a:r>
                      <a:endParaRPr sz="800"/>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r h="299250">
                <a:tc>
                  <a:txBody>
                    <a:bodyPr/>
                    <a:lstStyle/>
                    <a:p>
                      <a:pPr marL="0" lvl="0" indent="0" algn="l" rtl="0">
                        <a:spcBef>
                          <a:spcPts val="0"/>
                        </a:spcBef>
                        <a:spcAft>
                          <a:spcPts val="0"/>
                        </a:spcAft>
                        <a:buNone/>
                      </a:pPr>
                      <a:r>
                        <a:rPr lang="zh-CN" sz="800"/>
                        <a:t>Final model</a:t>
                      </a:r>
                      <a:endParaRPr sz="800"/>
                    </a:p>
                  </a:txBody>
                  <a:tcPr marL="91425" marR="91425" marT="91425" marB="91425"/>
                </a:tc>
                <a:tc gridSpan="2">
                  <a:txBody>
                    <a:bodyPr/>
                    <a:lstStyle/>
                    <a:p>
                      <a:pPr marL="0" lvl="0" indent="0" algn="l" rtl="0">
                        <a:spcBef>
                          <a:spcPts val="0"/>
                        </a:spcBef>
                        <a:spcAft>
                          <a:spcPts val="0"/>
                        </a:spcAft>
                        <a:buNone/>
                      </a:pPr>
                      <a:r>
                        <a:rPr lang="zh-CN" sz="800"/>
                        <a:t>10.47</a:t>
                      </a:r>
                      <a:endParaRPr sz="800"/>
                    </a:p>
                  </a:txBody>
                  <a:tcPr marL="91425" marR="91425" marT="91425" marB="91425"/>
                </a:tc>
                <a:tc hMerge="1">
                  <a:txBody>
                    <a:bodyPr/>
                    <a:lstStyle/>
                    <a:p>
                      <a:endParaRPr lang="en-US"/>
                    </a:p>
                  </a:txBody>
                  <a:tcPr/>
                </a:tc>
                <a:tc gridSpan="2">
                  <a:txBody>
                    <a:bodyPr/>
                    <a:lstStyle/>
                    <a:p>
                      <a:pPr marL="0" lvl="0" indent="0" algn="l" rtl="0">
                        <a:spcBef>
                          <a:spcPts val="0"/>
                        </a:spcBef>
                        <a:spcAft>
                          <a:spcPts val="0"/>
                        </a:spcAft>
                        <a:buNone/>
                      </a:pPr>
                      <a:r>
                        <a:rPr lang="zh-CN" sz="800"/>
                        <a:t>66.5%</a:t>
                      </a:r>
                      <a:endParaRPr sz="800"/>
                    </a:p>
                  </a:txBody>
                  <a:tcPr marL="91425" marR="91425" marT="91425" marB="91425"/>
                </a:tc>
                <a:tc hMerge="1">
                  <a:txBody>
                    <a:bodyPr/>
                    <a:lstStyle/>
                    <a:p>
                      <a:endParaRPr lang="en-US"/>
                    </a:p>
                  </a:txBody>
                  <a:tcPr/>
                </a:tc>
                <a:tc gridSpan="2">
                  <a:txBody>
                    <a:bodyPr/>
                    <a:lstStyle/>
                    <a:p>
                      <a:pPr marL="0" lvl="0" indent="0" algn="l" rtl="0">
                        <a:spcBef>
                          <a:spcPts val="0"/>
                        </a:spcBef>
                        <a:spcAft>
                          <a:spcPts val="0"/>
                        </a:spcAft>
                        <a:buNone/>
                      </a:pPr>
                      <a:r>
                        <a:rPr lang="zh-CN" sz="800">
                          <a:highlight>
                            <a:schemeClr val="accent6"/>
                          </a:highlight>
                        </a:rPr>
                        <a:t>23.05</a:t>
                      </a:r>
                      <a:endParaRPr sz="800">
                        <a:highlight>
                          <a:schemeClr val="accent6"/>
                        </a:highlight>
                      </a:endParaRPr>
                    </a:p>
                  </a:txBody>
                  <a:tcPr marL="91425" marR="91425" marT="91425" marB="91425">
                    <a:solidFill>
                      <a:schemeClr val="accent6"/>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463" name="Google Shape;463;p56"/>
          <p:cNvPicPr preferRelativeResize="0"/>
          <p:nvPr/>
        </p:nvPicPr>
        <p:blipFill>
          <a:blip r:embed="rId3">
            <a:alphaModFix/>
          </a:blip>
          <a:stretch>
            <a:fillRect/>
          </a:stretch>
        </p:blipFill>
        <p:spPr>
          <a:xfrm>
            <a:off x="2725813" y="2982575"/>
            <a:ext cx="3385465" cy="2004800"/>
          </a:xfrm>
          <a:prstGeom prst="rect">
            <a:avLst/>
          </a:prstGeom>
          <a:noFill/>
          <a:ln>
            <a:noFill/>
          </a:ln>
        </p:spPr>
      </p:pic>
      <p:sp>
        <p:nvSpPr>
          <p:cNvPr id="464" name="Google Shape;464;p56"/>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Zirui Wang</a:t>
            </a:r>
            <a:endParaRPr sz="1500" i="1">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7"/>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Final Model Mask Predictions</a:t>
            </a:r>
            <a:endParaRPr sz="2500" b="1"/>
          </a:p>
        </p:txBody>
      </p:sp>
      <p:sp>
        <p:nvSpPr>
          <p:cNvPr id="470" name="Google Shape;470;p5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31</a:t>
            </a:fld>
            <a:endParaRPr/>
          </a:p>
        </p:txBody>
      </p:sp>
      <p:pic>
        <p:nvPicPr>
          <p:cNvPr id="471" name="Google Shape;471;p57"/>
          <p:cNvPicPr preferRelativeResize="0"/>
          <p:nvPr/>
        </p:nvPicPr>
        <p:blipFill>
          <a:blip r:embed="rId3">
            <a:alphaModFix/>
          </a:blip>
          <a:stretch>
            <a:fillRect/>
          </a:stretch>
        </p:blipFill>
        <p:spPr>
          <a:xfrm>
            <a:off x="1540175" y="813812"/>
            <a:ext cx="6063677" cy="1675625"/>
          </a:xfrm>
          <a:prstGeom prst="rect">
            <a:avLst/>
          </a:prstGeom>
          <a:noFill/>
          <a:ln>
            <a:noFill/>
          </a:ln>
        </p:spPr>
      </p:pic>
      <p:pic>
        <p:nvPicPr>
          <p:cNvPr id="472" name="Google Shape;472;p57"/>
          <p:cNvPicPr preferRelativeResize="0"/>
          <p:nvPr/>
        </p:nvPicPr>
        <p:blipFill>
          <a:blip r:embed="rId4">
            <a:alphaModFix/>
          </a:blip>
          <a:stretch>
            <a:fillRect/>
          </a:stretch>
        </p:blipFill>
        <p:spPr>
          <a:xfrm>
            <a:off x="1583313" y="2571750"/>
            <a:ext cx="5977376" cy="1675625"/>
          </a:xfrm>
          <a:prstGeom prst="rect">
            <a:avLst/>
          </a:prstGeom>
          <a:noFill/>
          <a:ln>
            <a:noFill/>
          </a:ln>
        </p:spPr>
      </p:pic>
      <p:sp>
        <p:nvSpPr>
          <p:cNvPr id="473" name="Google Shape;473;p57"/>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Discussion</a:t>
            </a:r>
            <a:endParaRPr sz="2500" b="1"/>
          </a:p>
        </p:txBody>
      </p:sp>
      <p:sp>
        <p:nvSpPr>
          <p:cNvPr id="479" name="Google Shape;479;p5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32</a:t>
            </a:fld>
            <a:endParaRPr/>
          </a:p>
        </p:txBody>
      </p:sp>
      <p:sp>
        <p:nvSpPr>
          <p:cNvPr id="480" name="Google Shape;480;p58"/>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Contributions and Novelty</a:t>
            </a:r>
            <a:endParaRPr sz="1500">
              <a:solidFill>
                <a:srgbClr val="6AA84F"/>
              </a:solidFill>
            </a:endParaRPr>
          </a:p>
        </p:txBody>
      </p:sp>
      <p:sp>
        <p:nvSpPr>
          <p:cNvPr id="481" name="Google Shape;481;p58"/>
          <p:cNvSpPr txBox="1">
            <a:spLocks noGrp="1"/>
          </p:cNvSpPr>
          <p:nvPr>
            <p:ph type="body" idx="1"/>
          </p:nvPr>
        </p:nvSpPr>
        <p:spPr>
          <a:xfrm>
            <a:off x="263850" y="1225275"/>
            <a:ext cx="8616300" cy="3073500"/>
          </a:xfrm>
          <a:prstGeom prst="rect">
            <a:avLst/>
          </a:prstGeom>
          <a:noFill/>
          <a:ln>
            <a:noFill/>
          </a:ln>
        </p:spPr>
        <p:txBody>
          <a:bodyPr spcFirstLastPara="1" wrap="square" lIns="68575" tIns="34275" rIns="68575" bIns="34275" anchor="t" anchorCtr="0">
            <a:normAutofit/>
          </a:bodyPr>
          <a:lstStyle/>
          <a:p>
            <a:pPr marL="457200" lvl="0" indent="-304800" algn="l" rtl="0">
              <a:lnSpc>
                <a:spcPct val="115000"/>
              </a:lnSpc>
              <a:spcBef>
                <a:spcPts val="0"/>
              </a:spcBef>
              <a:spcAft>
                <a:spcPts val="0"/>
              </a:spcAft>
              <a:buSzPts val="1200"/>
              <a:buChar char="●"/>
            </a:pPr>
            <a:r>
              <a:rPr lang="zh-CN" sz="1200"/>
              <a:t>Improvements to overall performance of baselines through:</a:t>
            </a:r>
            <a:endParaRPr sz="1200"/>
          </a:p>
          <a:p>
            <a:pPr marL="914400" lvl="1" indent="-304800" algn="l" rtl="0">
              <a:lnSpc>
                <a:spcPct val="115000"/>
              </a:lnSpc>
              <a:spcBef>
                <a:spcPts val="0"/>
              </a:spcBef>
              <a:spcAft>
                <a:spcPts val="0"/>
              </a:spcAft>
              <a:buSzPts val="1200"/>
              <a:buChar char="○"/>
            </a:pPr>
            <a:r>
              <a:rPr lang="zh-CN" sz="1200"/>
              <a:t>Hyperparameter tuning</a:t>
            </a:r>
            <a:endParaRPr sz="1200"/>
          </a:p>
          <a:p>
            <a:pPr marL="914400" lvl="1" indent="-304800" algn="l" rtl="0">
              <a:lnSpc>
                <a:spcPct val="115000"/>
              </a:lnSpc>
              <a:spcBef>
                <a:spcPts val="0"/>
              </a:spcBef>
              <a:spcAft>
                <a:spcPts val="0"/>
              </a:spcAft>
              <a:buSzPts val="1200"/>
              <a:buChar char="○"/>
            </a:pPr>
            <a:r>
              <a:rPr lang="zh-CN" sz="1200"/>
              <a:t>Architecture enhancements (ASPP modules)</a:t>
            </a:r>
            <a:endParaRPr sz="1200"/>
          </a:p>
          <a:p>
            <a:pPr marL="914400" lvl="1" indent="-304800" algn="l" rtl="0">
              <a:lnSpc>
                <a:spcPct val="115000"/>
              </a:lnSpc>
              <a:spcBef>
                <a:spcPts val="0"/>
              </a:spcBef>
              <a:spcAft>
                <a:spcPts val="0"/>
              </a:spcAft>
              <a:buSzPts val="1200"/>
              <a:buChar char="○"/>
            </a:pPr>
            <a:r>
              <a:rPr lang="zh-CN" sz="1200"/>
              <a:t>Class-aware loss weighting</a:t>
            </a:r>
            <a:endParaRPr sz="1200"/>
          </a:p>
          <a:p>
            <a:pPr marL="457200" lvl="0" indent="-304800" algn="l" rtl="0">
              <a:lnSpc>
                <a:spcPct val="115000"/>
              </a:lnSpc>
              <a:spcBef>
                <a:spcPts val="0"/>
              </a:spcBef>
              <a:spcAft>
                <a:spcPts val="0"/>
              </a:spcAft>
              <a:buSzPts val="1200"/>
              <a:buChar char="●"/>
            </a:pPr>
            <a:r>
              <a:rPr lang="zh-CN" sz="1200"/>
              <a:t>While combining these methods slightly reduced overall accuracy, individually these boosted baseline performance</a:t>
            </a:r>
            <a:endParaRPr sz="1200"/>
          </a:p>
          <a:p>
            <a:pPr marL="457200" lvl="0" indent="-304800" algn="l" rtl="0">
              <a:lnSpc>
                <a:spcPct val="115000"/>
              </a:lnSpc>
              <a:spcBef>
                <a:spcPts val="0"/>
              </a:spcBef>
              <a:spcAft>
                <a:spcPts val="0"/>
              </a:spcAft>
              <a:buSzPts val="1200"/>
              <a:buChar char="●"/>
            </a:pPr>
            <a:r>
              <a:rPr lang="zh-CN" sz="1200"/>
              <a:t>In-depth exploration of various data-augmentation techniques, highlighting their limitations in unstructured environment tasks</a:t>
            </a:r>
            <a:endParaRPr sz="1200"/>
          </a:p>
          <a:p>
            <a:pPr marL="457200" lvl="0" indent="-304800" algn="l" rtl="0">
              <a:lnSpc>
                <a:spcPct val="115000"/>
              </a:lnSpc>
              <a:spcBef>
                <a:spcPts val="0"/>
              </a:spcBef>
              <a:spcAft>
                <a:spcPts val="0"/>
              </a:spcAft>
              <a:buSzPts val="1200"/>
              <a:buChar char="●"/>
            </a:pPr>
            <a:r>
              <a:rPr lang="zh-CN" sz="1200"/>
              <a:t>StickerMix:</a:t>
            </a:r>
            <a:endParaRPr sz="1200"/>
          </a:p>
          <a:p>
            <a:pPr marL="914400" lvl="1" indent="-304800" algn="l" rtl="0">
              <a:lnSpc>
                <a:spcPct val="115000"/>
              </a:lnSpc>
              <a:spcBef>
                <a:spcPts val="0"/>
              </a:spcBef>
              <a:spcAft>
                <a:spcPts val="0"/>
              </a:spcAft>
              <a:buSzPts val="1200"/>
              <a:buChar char="○"/>
            </a:pPr>
            <a:r>
              <a:rPr lang="zh-CN" sz="1200"/>
              <a:t>Novel solution to improving class-specific performance in unstructured environments</a:t>
            </a:r>
            <a:endParaRPr sz="1200"/>
          </a:p>
          <a:p>
            <a:pPr marL="914400" lvl="1" indent="-304800" algn="l" rtl="0">
              <a:lnSpc>
                <a:spcPct val="115000"/>
              </a:lnSpc>
              <a:spcBef>
                <a:spcPts val="0"/>
              </a:spcBef>
              <a:spcAft>
                <a:spcPts val="0"/>
              </a:spcAft>
              <a:buSzPts val="1200"/>
              <a:buChar char="○"/>
            </a:pPr>
            <a:r>
              <a:rPr lang="zh-CN" sz="1200"/>
              <a:t>Easily adaptable to fine-tune models for environments with a high prevalence of certain classes</a:t>
            </a:r>
            <a:endParaRPr sz="1200"/>
          </a:p>
          <a:p>
            <a:pPr marL="914400" lvl="1" indent="-304800" algn="l" rtl="0">
              <a:lnSpc>
                <a:spcPct val="115000"/>
              </a:lnSpc>
              <a:spcBef>
                <a:spcPts val="0"/>
              </a:spcBef>
              <a:spcAft>
                <a:spcPts val="0"/>
              </a:spcAft>
              <a:buSzPts val="1200"/>
              <a:buChar char="○"/>
            </a:pPr>
            <a:r>
              <a:rPr lang="zh-CN" sz="1200"/>
              <a:t>Potential for further development - e.g., automated class balancing with StickerMix to address class imbalances dynamically</a:t>
            </a:r>
            <a:endParaRPr sz="1200"/>
          </a:p>
          <a:p>
            <a:pPr marL="0" lvl="0" indent="0" algn="l" rtl="0">
              <a:lnSpc>
                <a:spcPct val="115000"/>
              </a:lnSpc>
              <a:spcBef>
                <a:spcPts val="0"/>
              </a:spcBef>
              <a:spcAft>
                <a:spcPts val="0"/>
              </a:spcAft>
              <a:buNone/>
            </a:pPr>
            <a:endParaRPr sz="1800"/>
          </a:p>
        </p:txBody>
      </p:sp>
      <p:sp>
        <p:nvSpPr>
          <p:cNvPr id="482" name="Google Shape;482;p58"/>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Aryan + Jonas</a:t>
            </a:r>
            <a:endParaRPr sz="1500" i="1">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9"/>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Conclusion</a:t>
            </a:r>
            <a:endParaRPr sz="2500" b="1"/>
          </a:p>
        </p:txBody>
      </p:sp>
      <p:sp>
        <p:nvSpPr>
          <p:cNvPr id="488" name="Google Shape;488;p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33</a:t>
            </a:fld>
            <a:endParaRPr/>
          </a:p>
        </p:txBody>
      </p:sp>
      <p:sp>
        <p:nvSpPr>
          <p:cNvPr id="489" name="Google Shape;489;p59"/>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Limitation for Future Works</a:t>
            </a:r>
            <a:endParaRPr sz="1500">
              <a:solidFill>
                <a:srgbClr val="6AA84F"/>
              </a:solidFill>
            </a:endParaRPr>
          </a:p>
        </p:txBody>
      </p:sp>
      <p:sp>
        <p:nvSpPr>
          <p:cNvPr id="490" name="Google Shape;490;p59"/>
          <p:cNvSpPr txBox="1"/>
          <p:nvPr/>
        </p:nvSpPr>
        <p:spPr>
          <a:xfrm>
            <a:off x="211275" y="1081725"/>
            <a:ext cx="8723400" cy="2867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zh-CN" sz="1200">
                <a:solidFill>
                  <a:schemeClr val="dk1"/>
                </a:solidFill>
              </a:rPr>
              <a:t>GPU access limitations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Comparing methods on downsampled images and less epochs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a:solidFill>
                  <a:schemeClr val="dk1"/>
                </a:solidFill>
              </a:rPr>
              <a:t>Future Works: </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Use pixel count statistics to determine how many stickers of each class to paste and create a flatter class distribution (StickerMix)</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Learnable GAN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Explore poly learning rate in training</a:t>
            </a:r>
            <a:endParaRPr sz="1200">
              <a:solidFill>
                <a:schemeClr val="dk1"/>
              </a:solidFill>
            </a:endParaRPr>
          </a:p>
          <a:p>
            <a:pPr marL="457200" lvl="0" indent="0" algn="l" rtl="0">
              <a:lnSpc>
                <a:spcPct val="115000"/>
              </a:lnSpc>
              <a:spcBef>
                <a:spcPts val="0"/>
              </a:spcBef>
              <a:spcAft>
                <a:spcPts val="0"/>
              </a:spcAft>
              <a:buNone/>
            </a:pPr>
            <a:endParaRPr sz="1600">
              <a:solidFill>
                <a:schemeClr val="dk1"/>
              </a:solidFill>
              <a:latin typeface="Calibri"/>
              <a:ea typeface="Calibri"/>
              <a:cs typeface="Calibri"/>
              <a:sym typeface="Calibri"/>
            </a:endParaRPr>
          </a:p>
        </p:txBody>
      </p:sp>
      <p:sp>
        <p:nvSpPr>
          <p:cNvPr id="491" name="Google Shape;491;p59"/>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60" descr="A close-up of a sign&#10;&#10;Description automatically generated"/>
          <p:cNvPicPr preferRelativeResize="0">
            <a:picLocks noGrp="1"/>
          </p:cNvPicPr>
          <p:nvPr>
            <p:ph type="body" idx="1"/>
          </p:nvPr>
        </p:nvPicPr>
        <p:blipFill rotWithShape="1">
          <a:blip r:embed="rId3">
            <a:alphaModFix/>
          </a:blip>
          <a:srcRect/>
          <a:stretch/>
        </p:blipFill>
        <p:spPr>
          <a:xfrm>
            <a:off x="1992169" y="638158"/>
            <a:ext cx="5028900" cy="3441900"/>
          </a:xfrm>
          <a:prstGeom prst="rect">
            <a:avLst/>
          </a:prstGeom>
          <a:noFill/>
          <a:ln>
            <a:noFill/>
          </a:ln>
        </p:spPr>
      </p:pic>
      <p:sp>
        <p:nvSpPr>
          <p:cNvPr id="497" name="Google Shape;497;p6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34</a:t>
            </a:fld>
            <a:endParaRPr/>
          </a:p>
        </p:txBody>
      </p:sp>
      <p:sp>
        <p:nvSpPr>
          <p:cNvPr id="498" name="Google Shape;498;p60"/>
          <p:cNvSpPr txBox="1"/>
          <p:nvPr/>
        </p:nvSpPr>
        <p:spPr>
          <a:xfrm>
            <a:off x="276286" y="4731060"/>
            <a:ext cx="5028960" cy="17312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700" u="sng">
                <a:solidFill>
                  <a:schemeClr val="hlink"/>
                </a:solidFill>
                <a:latin typeface="Calibri"/>
                <a:ea typeface="Calibri"/>
                <a:cs typeface="Calibri"/>
                <a:sym typeface="Calibri"/>
                <a:hlinkClick r:id="rId4"/>
              </a:rPr>
              <a:t>This Photo</a:t>
            </a:r>
            <a:r>
              <a:rPr lang="zh-CN" sz="700">
                <a:solidFill>
                  <a:schemeClr val="dk1"/>
                </a:solidFill>
                <a:latin typeface="Calibri"/>
                <a:ea typeface="Calibri"/>
                <a:cs typeface="Calibri"/>
                <a:sym typeface="Calibri"/>
              </a:rPr>
              <a:t> by Unknown Author is licensed under </a:t>
            </a:r>
            <a:r>
              <a:rPr lang="zh-CN" sz="700" u="sng">
                <a:solidFill>
                  <a:schemeClr val="hlink"/>
                </a:solidFill>
                <a:latin typeface="Calibri"/>
                <a:ea typeface="Calibri"/>
                <a:cs typeface="Calibri"/>
                <a:sym typeface="Calibri"/>
                <a:hlinkClick r:id="rId5"/>
              </a:rPr>
              <a:t>CC BY-SA</a:t>
            </a:r>
            <a:endParaRPr sz="7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Dataset: Robot Unstructured Ground Driving (RUGD)</a:t>
            </a:r>
            <a:endParaRPr sz="2500" b="1"/>
          </a:p>
        </p:txBody>
      </p:sp>
      <p:sp>
        <p:nvSpPr>
          <p:cNvPr id="170" name="Google Shape;170;p30"/>
          <p:cNvSpPr txBox="1">
            <a:spLocks noGrp="1"/>
          </p:cNvSpPr>
          <p:nvPr>
            <p:ph type="body" idx="1"/>
          </p:nvPr>
        </p:nvSpPr>
        <p:spPr>
          <a:xfrm>
            <a:off x="227275" y="980424"/>
            <a:ext cx="8616300" cy="3439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zh-CN" sz="1200"/>
              <a:t>A series of videos were recorded on rugged terrain with the following properties:</a:t>
            </a:r>
            <a:endParaRPr sz="1200"/>
          </a:p>
          <a:p>
            <a:pPr marL="0" lvl="0" indent="0" algn="l" rtl="0">
              <a:lnSpc>
                <a:spcPct val="90000"/>
              </a:lnSpc>
              <a:spcBef>
                <a:spcPts val="0"/>
              </a:spcBef>
              <a:spcAft>
                <a:spcPts val="0"/>
              </a:spcAft>
              <a:buNone/>
            </a:pPr>
            <a:endParaRPr sz="1200"/>
          </a:p>
          <a:p>
            <a:pPr marL="457200" lvl="0" indent="-304800" algn="l" rtl="0">
              <a:lnSpc>
                <a:spcPct val="90000"/>
              </a:lnSpc>
              <a:spcBef>
                <a:spcPts val="0"/>
              </a:spcBef>
              <a:spcAft>
                <a:spcPts val="0"/>
              </a:spcAft>
              <a:buSzPts val="1200"/>
              <a:buChar char="-"/>
            </a:pPr>
            <a:r>
              <a:rPr lang="zh-CN" sz="1200" b="1" i="1"/>
              <a:t>15 frames</a:t>
            </a:r>
            <a:r>
              <a:rPr lang="zh-CN" sz="1200"/>
              <a:t> per second</a:t>
            </a:r>
            <a:endParaRPr sz="1200"/>
          </a:p>
          <a:p>
            <a:pPr marL="457200" lvl="0" indent="-304800" algn="l" rtl="0">
              <a:lnSpc>
                <a:spcPct val="90000"/>
              </a:lnSpc>
              <a:spcBef>
                <a:spcPts val="0"/>
              </a:spcBef>
              <a:spcAft>
                <a:spcPts val="0"/>
              </a:spcAft>
              <a:buSzPts val="1200"/>
              <a:buChar char="-"/>
            </a:pPr>
            <a:r>
              <a:rPr lang="zh-CN" sz="1200"/>
              <a:t>The camera was </a:t>
            </a:r>
            <a:r>
              <a:rPr lang="zh-CN" sz="1200" b="1" i="1"/>
              <a:t>25cm</a:t>
            </a:r>
            <a:r>
              <a:rPr lang="zh-CN" sz="1200"/>
              <a:t> off of the ground</a:t>
            </a:r>
            <a:endParaRPr sz="1200"/>
          </a:p>
          <a:p>
            <a:pPr marL="457200" lvl="0" indent="-304800" algn="l" rtl="0">
              <a:lnSpc>
                <a:spcPct val="90000"/>
              </a:lnSpc>
              <a:spcBef>
                <a:spcPts val="0"/>
              </a:spcBef>
              <a:spcAft>
                <a:spcPts val="0"/>
              </a:spcAft>
              <a:buSzPts val="1200"/>
              <a:buChar char="-"/>
            </a:pPr>
            <a:r>
              <a:rPr lang="zh-CN" sz="1200" b="1" i="1"/>
              <a:t>1376 x 1110</a:t>
            </a:r>
            <a:r>
              <a:rPr lang="zh-CN" sz="1200"/>
              <a:t> resolution</a:t>
            </a:r>
            <a:endParaRPr sz="1200"/>
          </a:p>
          <a:p>
            <a:pPr marL="0" lvl="0" indent="0" algn="l" rtl="0">
              <a:lnSpc>
                <a:spcPct val="90000"/>
              </a:lnSpc>
              <a:spcBef>
                <a:spcPts val="0"/>
              </a:spcBef>
              <a:spcAft>
                <a:spcPts val="0"/>
              </a:spcAft>
              <a:buNone/>
            </a:pPr>
            <a:endParaRPr sz="1200"/>
          </a:p>
          <a:p>
            <a:pPr marL="0" lvl="0" indent="0" algn="l" rtl="0">
              <a:lnSpc>
                <a:spcPct val="90000"/>
              </a:lnSpc>
              <a:spcBef>
                <a:spcPts val="0"/>
              </a:spcBef>
              <a:spcAft>
                <a:spcPts val="0"/>
              </a:spcAft>
              <a:buNone/>
            </a:pPr>
            <a:r>
              <a:rPr lang="zh-CN" sz="1200"/>
              <a:t>From these videos which contained </a:t>
            </a:r>
            <a:r>
              <a:rPr lang="zh-CN" sz="1200" b="1" i="1"/>
              <a:t>25 classes</a:t>
            </a:r>
            <a:r>
              <a:rPr lang="zh-CN" sz="1200"/>
              <a:t> for image segmentation, every 5th frame of the video was taken as data for the RUGD dataset. The dataset contains </a:t>
            </a:r>
            <a:r>
              <a:rPr lang="zh-CN" sz="1200" b="1" i="1"/>
              <a:t>7,456 frames</a:t>
            </a:r>
            <a:r>
              <a:rPr lang="zh-CN" sz="1200"/>
              <a:t> scaled down to a size of </a:t>
            </a:r>
            <a:r>
              <a:rPr lang="zh-CN" sz="1200" b="1" i="1"/>
              <a:t>688 x 555 px.</a:t>
            </a:r>
            <a:endParaRPr sz="1200" b="1" i="1"/>
          </a:p>
          <a:p>
            <a:pPr marL="0" lvl="0" indent="0" algn="l" rtl="0">
              <a:lnSpc>
                <a:spcPct val="90000"/>
              </a:lnSpc>
              <a:spcBef>
                <a:spcPts val="0"/>
              </a:spcBef>
              <a:spcAft>
                <a:spcPts val="0"/>
              </a:spcAft>
              <a:buNone/>
            </a:pPr>
            <a:endParaRPr sz="1200"/>
          </a:p>
          <a:p>
            <a:pPr marL="0" lvl="0" indent="0" algn="l" rtl="0">
              <a:lnSpc>
                <a:spcPct val="90000"/>
              </a:lnSpc>
              <a:spcBef>
                <a:spcPts val="800"/>
              </a:spcBef>
              <a:spcAft>
                <a:spcPts val="0"/>
              </a:spcAft>
              <a:buNone/>
            </a:pPr>
            <a:endParaRPr sz="1500"/>
          </a:p>
          <a:p>
            <a:pPr marL="177800" lvl="0" indent="-38100" algn="l" rtl="0">
              <a:lnSpc>
                <a:spcPct val="90000"/>
              </a:lnSpc>
              <a:spcBef>
                <a:spcPts val="800"/>
              </a:spcBef>
              <a:spcAft>
                <a:spcPts val="0"/>
              </a:spcAft>
              <a:buClr>
                <a:schemeClr val="dk1"/>
              </a:buClr>
              <a:buSzPts val="2100"/>
              <a:buFont typeface="Noto Sans Symbols"/>
              <a:buNone/>
            </a:pPr>
            <a:endParaRPr/>
          </a:p>
        </p:txBody>
      </p:sp>
      <p:sp>
        <p:nvSpPr>
          <p:cNvPr id="171" name="Google Shape;171;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4</a:t>
            </a:fld>
            <a:endParaRPr/>
          </a:p>
        </p:txBody>
      </p:sp>
      <p:sp>
        <p:nvSpPr>
          <p:cNvPr id="172" name="Google Shape;172;p30"/>
          <p:cNvSpPr txBox="1"/>
          <p:nvPr/>
        </p:nvSpPr>
        <p:spPr>
          <a:xfrm>
            <a:off x="89797" y="4669150"/>
            <a:ext cx="7874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800">
                <a:solidFill>
                  <a:schemeClr val="dk1"/>
                </a:solidFill>
              </a:rPr>
              <a:t>[2] Wigness, Maggie and Eum, Sungmin and Rogers, John G and Han, David and Kwon, Heesung. 2019. RUGD: Robot Unstructured Ground Driving: </a:t>
            </a:r>
            <a:r>
              <a:rPr lang="zh-CN" sz="800" i="1">
                <a:solidFill>
                  <a:schemeClr val="dk1"/>
                </a:solidFill>
              </a:rPr>
              <a:t>A Video Dataset for Visual Perception and Autonomous Navigation in Unstructured Environments. </a:t>
            </a:r>
            <a:r>
              <a:rPr lang="zh-CN" sz="800">
                <a:solidFill>
                  <a:schemeClr val="dk1"/>
                </a:solidFill>
              </a:rPr>
              <a:t>International Conference on Intelligent Robots and Systems (IROS). </a:t>
            </a:r>
            <a:r>
              <a:rPr lang="zh-CN" sz="800" u="sng">
                <a:solidFill>
                  <a:schemeClr val="hlink"/>
                </a:solidFill>
                <a:hlinkClick r:id="rId3"/>
              </a:rPr>
              <a:t>http://rugd.vision/</a:t>
            </a:r>
            <a:endParaRPr sz="800">
              <a:solidFill>
                <a:schemeClr val="dk1"/>
              </a:solidFill>
            </a:endParaRPr>
          </a:p>
          <a:p>
            <a:pPr marL="0" marR="0" lvl="0" indent="0" algn="l" rtl="0">
              <a:spcBef>
                <a:spcPts val="0"/>
              </a:spcBef>
              <a:spcAft>
                <a:spcPts val="0"/>
              </a:spcAft>
              <a:buNone/>
            </a:pPr>
            <a:endParaRPr sz="800">
              <a:solidFill>
                <a:schemeClr val="dk1"/>
              </a:solidFill>
            </a:endParaRPr>
          </a:p>
        </p:txBody>
      </p:sp>
      <p:sp>
        <p:nvSpPr>
          <p:cNvPr id="173" name="Google Shape;173;p30"/>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Physical characteristics</a:t>
            </a:r>
            <a:endParaRPr sz="1500">
              <a:solidFill>
                <a:srgbClr val="6AA84F"/>
              </a:solidFill>
            </a:endParaRPr>
          </a:p>
        </p:txBody>
      </p:sp>
      <p:pic>
        <p:nvPicPr>
          <p:cNvPr id="174" name="Google Shape;174;p30"/>
          <p:cNvPicPr preferRelativeResize="0"/>
          <p:nvPr/>
        </p:nvPicPr>
        <p:blipFill>
          <a:blip r:embed="rId4">
            <a:alphaModFix/>
          </a:blip>
          <a:stretch>
            <a:fillRect/>
          </a:stretch>
        </p:blipFill>
        <p:spPr>
          <a:xfrm>
            <a:off x="1888300" y="2457600"/>
            <a:ext cx="5138074" cy="1818875"/>
          </a:xfrm>
          <a:prstGeom prst="rect">
            <a:avLst/>
          </a:prstGeom>
          <a:noFill/>
          <a:ln>
            <a:noFill/>
          </a:ln>
        </p:spPr>
      </p:pic>
      <p:sp>
        <p:nvSpPr>
          <p:cNvPr id="175" name="Google Shape;175;p30"/>
          <p:cNvSpPr txBox="1"/>
          <p:nvPr/>
        </p:nvSpPr>
        <p:spPr>
          <a:xfrm>
            <a:off x="1294431" y="4276475"/>
            <a:ext cx="6325800" cy="1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000" i="1">
                <a:solidFill>
                  <a:schemeClr val="dk1"/>
                </a:solidFill>
                <a:latin typeface="Calibri"/>
                <a:ea typeface="Calibri"/>
                <a:cs typeface="Calibri"/>
                <a:sym typeface="Calibri"/>
              </a:rPr>
              <a:t>RUGD dataset with annotated masks and reference to all 25 classes [1] (the null class is not included in this figure)</a:t>
            </a:r>
            <a:r>
              <a:rPr lang="zh-CN"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sp>
        <p:nvSpPr>
          <p:cNvPr id="176" name="Google Shape;176;p30"/>
          <p:cNvSpPr txBox="1"/>
          <p:nvPr/>
        </p:nvSpPr>
        <p:spPr>
          <a:xfrm>
            <a:off x="4920600" y="-58900"/>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Dataset: Robot Unstructured Ground Driving (RUGD)</a:t>
            </a:r>
            <a:endParaRPr sz="2500" b="1"/>
          </a:p>
        </p:txBody>
      </p:sp>
      <p:sp>
        <p:nvSpPr>
          <p:cNvPr id="182" name="Google Shape;182;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5</a:t>
            </a:fld>
            <a:endParaRPr/>
          </a:p>
        </p:txBody>
      </p:sp>
      <p:sp>
        <p:nvSpPr>
          <p:cNvPr id="183" name="Google Shape;183;p31"/>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Class Annotations Distribution</a:t>
            </a:r>
            <a:endParaRPr sz="1500">
              <a:solidFill>
                <a:srgbClr val="6AA84F"/>
              </a:solidFill>
            </a:endParaRPr>
          </a:p>
        </p:txBody>
      </p:sp>
      <p:pic>
        <p:nvPicPr>
          <p:cNvPr id="184" name="Google Shape;184;p31"/>
          <p:cNvPicPr preferRelativeResize="0"/>
          <p:nvPr/>
        </p:nvPicPr>
        <p:blipFill>
          <a:blip r:embed="rId3">
            <a:alphaModFix/>
          </a:blip>
          <a:stretch>
            <a:fillRect/>
          </a:stretch>
        </p:blipFill>
        <p:spPr>
          <a:xfrm>
            <a:off x="2608476" y="903700"/>
            <a:ext cx="3853901" cy="2517475"/>
          </a:xfrm>
          <a:prstGeom prst="rect">
            <a:avLst/>
          </a:prstGeom>
          <a:noFill/>
          <a:ln>
            <a:noFill/>
          </a:ln>
        </p:spPr>
      </p:pic>
      <p:sp>
        <p:nvSpPr>
          <p:cNvPr id="185" name="Google Shape;185;p31"/>
          <p:cNvSpPr txBox="1"/>
          <p:nvPr/>
        </p:nvSpPr>
        <p:spPr>
          <a:xfrm>
            <a:off x="89797" y="4669150"/>
            <a:ext cx="7874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CN" sz="800">
                <a:solidFill>
                  <a:schemeClr val="dk1"/>
                </a:solidFill>
              </a:rPr>
              <a:t>[3] Wigness, Maggie and Eum, Sungmin and Rogers, John G and Han, David and Kwon, Heesung. 2019. RUGD: Robot Unstructured Ground Driving: </a:t>
            </a:r>
            <a:r>
              <a:rPr lang="zh-CN" sz="800" i="1">
                <a:solidFill>
                  <a:schemeClr val="dk1"/>
                </a:solidFill>
              </a:rPr>
              <a:t>A Video Dataset for Visual Perception and Autonomous Navigation in Unstructured Environments. </a:t>
            </a:r>
            <a:r>
              <a:rPr lang="zh-CN" sz="800">
                <a:solidFill>
                  <a:schemeClr val="dk1"/>
                </a:solidFill>
              </a:rPr>
              <a:t>International Conference on Intelligent Robots and Systems (IROS). </a:t>
            </a:r>
            <a:r>
              <a:rPr lang="zh-CN" sz="800" u="sng">
                <a:solidFill>
                  <a:schemeClr val="hlink"/>
                </a:solidFill>
                <a:hlinkClick r:id="rId4"/>
              </a:rPr>
              <a:t>http://rugd.vision/</a:t>
            </a:r>
            <a:endParaRPr sz="800">
              <a:solidFill>
                <a:schemeClr val="dk1"/>
              </a:solidFill>
            </a:endParaRPr>
          </a:p>
          <a:p>
            <a:pPr marL="0" marR="0" lvl="0" indent="0" algn="l" rtl="0">
              <a:spcBef>
                <a:spcPts val="0"/>
              </a:spcBef>
              <a:spcAft>
                <a:spcPts val="0"/>
              </a:spcAft>
              <a:buNone/>
            </a:pPr>
            <a:endParaRPr sz="800">
              <a:solidFill>
                <a:schemeClr val="dk1"/>
              </a:solidFill>
            </a:endParaRPr>
          </a:p>
        </p:txBody>
      </p:sp>
      <p:pic>
        <p:nvPicPr>
          <p:cNvPr id="186" name="Google Shape;186;p31"/>
          <p:cNvPicPr preferRelativeResize="0"/>
          <p:nvPr/>
        </p:nvPicPr>
        <p:blipFill>
          <a:blip r:embed="rId5">
            <a:alphaModFix/>
          </a:blip>
          <a:stretch>
            <a:fillRect/>
          </a:stretch>
        </p:blipFill>
        <p:spPr>
          <a:xfrm>
            <a:off x="1685188" y="3376850"/>
            <a:ext cx="5773624" cy="1152750"/>
          </a:xfrm>
          <a:prstGeom prst="rect">
            <a:avLst/>
          </a:prstGeom>
          <a:noFill/>
          <a:ln>
            <a:noFill/>
          </a:ln>
        </p:spPr>
      </p:pic>
      <p:sp>
        <p:nvSpPr>
          <p:cNvPr id="187" name="Google Shape;187;p31"/>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Dataset: Robot Unstructured Ground Driving (RUGD)</a:t>
            </a:r>
            <a:endParaRPr sz="2500" b="1"/>
          </a:p>
        </p:txBody>
      </p:sp>
      <p:sp>
        <p:nvSpPr>
          <p:cNvPr id="193" name="Google Shape;193;p32"/>
          <p:cNvSpPr txBox="1">
            <a:spLocks noGrp="1"/>
          </p:cNvSpPr>
          <p:nvPr>
            <p:ph type="body" idx="1"/>
          </p:nvPr>
        </p:nvSpPr>
        <p:spPr>
          <a:xfrm>
            <a:off x="227275" y="980424"/>
            <a:ext cx="8616300" cy="3439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Clr>
                <a:schemeClr val="dk1"/>
              </a:buClr>
              <a:buSzPts val="2100"/>
              <a:buFont typeface="Noto Sans Symbols"/>
              <a:buNone/>
            </a:pPr>
            <a:r>
              <a:rPr lang="zh-CN" sz="1200"/>
              <a:t>Other existing video benchmark datasets are either</a:t>
            </a:r>
            <a:endParaRPr sz="1200"/>
          </a:p>
          <a:p>
            <a:pPr marL="457200" lvl="0" indent="-304800" algn="l" rtl="0">
              <a:lnSpc>
                <a:spcPct val="90000"/>
              </a:lnSpc>
              <a:spcBef>
                <a:spcPts val="800"/>
              </a:spcBef>
              <a:spcAft>
                <a:spcPts val="0"/>
              </a:spcAft>
              <a:buSzPts val="1200"/>
              <a:buChar char="●"/>
            </a:pPr>
            <a:r>
              <a:rPr lang="zh-CN" sz="1200"/>
              <a:t>Urban environments with structured road markings and predictable segmentation classes (CityScapes, Deepdrive)</a:t>
            </a:r>
            <a:endParaRPr sz="1200"/>
          </a:p>
          <a:p>
            <a:pPr marL="457200" lvl="0" indent="-304800" algn="l" rtl="0">
              <a:lnSpc>
                <a:spcPct val="90000"/>
              </a:lnSpc>
              <a:spcBef>
                <a:spcPts val="0"/>
              </a:spcBef>
              <a:spcAft>
                <a:spcPts val="0"/>
              </a:spcAft>
              <a:buSzPts val="1200"/>
              <a:buChar char="●"/>
            </a:pPr>
            <a:r>
              <a:rPr lang="zh-CN" sz="1200"/>
              <a:t>Annotated only on binary traversibiliy classes</a:t>
            </a:r>
            <a:endParaRPr sz="1200"/>
          </a:p>
          <a:p>
            <a:pPr marL="0" lvl="0" indent="0" algn="l" rtl="0">
              <a:lnSpc>
                <a:spcPct val="90000"/>
              </a:lnSpc>
              <a:spcBef>
                <a:spcPts val="800"/>
              </a:spcBef>
              <a:spcAft>
                <a:spcPts val="0"/>
              </a:spcAft>
              <a:buNone/>
            </a:pPr>
            <a:r>
              <a:rPr lang="zh-CN" sz="1200"/>
              <a:t>Comparatively, the RUGD dataset were recorded on </a:t>
            </a:r>
            <a:r>
              <a:rPr lang="zh-CN" sz="1200" b="1"/>
              <a:t>unstructured, unmarked terrains</a:t>
            </a:r>
            <a:r>
              <a:rPr lang="zh-CN" sz="1200"/>
              <a:t>. These features presents challenges that conventional models cannot solve</a:t>
            </a:r>
            <a:endParaRPr sz="1200"/>
          </a:p>
          <a:p>
            <a:pPr marL="0" lvl="0" indent="0" algn="l" rtl="0">
              <a:lnSpc>
                <a:spcPct val="90000"/>
              </a:lnSpc>
              <a:spcBef>
                <a:spcPts val="800"/>
              </a:spcBef>
              <a:spcAft>
                <a:spcPts val="0"/>
              </a:spcAft>
              <a:buNone/>
            </a:pPr>
            <a:endParaRPr sz="1200"/>
          </a:p>
          <a:p>
            <a:pPr marL="457200" lvl="0" indent="-304800" algn="l" rtl="0">
              <a:lnSpc>
                <a:spcPct val="115000"/>
              </a:lnSpc>
              <a:spcBef>
                <a:spcPts val="0"/>
              </a:spcBef>
              <a:spcAft>
                <a:spcPts val="0"/>
              </a:spcAft>
              <a:buSzPts val="1200"/>
              <a:buChar char="●"/>
            </a:pPr>
            <a:r>
              <a:rPr lang="zh-CN" sz="1200" b="1">
                <a:highlight>
                  <a:srgbClr val="FFFFFF"/>
                </a:highlight>
              </a:rPr>
              <a:t>Blurred frames:</a:t>
            </a:r>
            <a:r>
              <a:rPr lang="zh-CN" sz="1200">
                <a:highlight>
                  <a:srgbClr val="FFFFFF"/>
                </a:highlight>
              </a:rPr>
              <a:t> The majority of scenes contain no discernible geometric edges or vanishing points </a:t>
            </a:r>
            <a:endParaRPr sz="1200">
              <a:highlight>
                <a:srgbClr val="FFFFFF"/>
              </a:highlight>
            </a:endParaRPr>
          </a:p>
          <a:p>
            <a:pPr marL="457200" lvl="0" indent="-304800" algn="l" rtl="0">
              <a:lnSpc>
                <a:spcPct val="115000"/>
              </a:lnSpc>
              <a:spcBef>
                <a:spcPts val="0"/>
              </a:spcBef>
              <a:spcAft>
                <a:spcPts val="0"/>
              </a:spcAft>
              <a:buSzPts val="1200"/>
              <a:buChar char="●"/>
            </a:pPr>
            <a:r>
              <a:rPr lang="zh-CN" sz="1200" b="1"/>
              <a:t>Irregular boundaries:</a:t>
            </a:r>
            <a:r>
              <a:rPr lang="zh-CN" sz="1200"/>
              <a:t> </a:t>
            </a:r>
            <a:r>
              <a:rPr lang="zh-CN" sz="1200">
                <a:highlight>
                  <a:srgbClr val="FFFFFF"/>
                </a:highlight>
              </a:rPr>
              <a:t>8 distinct terrains are traversed </a:t>
            </a:r>
            <a:r>
              <a:rPr lang="zh-CN" sz="1200" i="1">
                <a:highlight>
                  <a:srgbClr val="FFFFFF"/>
                </a:highlight>
              </a:rPr>
              <a:t>(dirt, grass, sand, water, rockbed, gravel, mulch, and asphalt) </a:t>
            </a:r>
            <a:r>
              <a:rPr lang="zh-CN" sz="1200">
                <a:highlight>
                  <a:srgbClr val="FFFFFF"/>
                </a:highlight>
              </a:rPr>
              <a:t>which has no regular separation points</a:t>
            </a:r>
            <a:endParaRPr sz="1200">
              <a:highlight>
                <a:srgbClr val="FFFFFF"/>
              </a:highlight>
            </a:endParaRPr>
          </a:p>
          <a:p>
            <a:pPr marL="457200" lvl="0" indent="-304800" algn="l" rtl="0">
              <a:lnSpc>
                <a:spcPct val="115000"/>
              </a:lnSpc>
              <a:spcBef>
                <a:spcPts val="0"/>
              </a:spcBef>
              <a:spcAft>
                <a:spcPts val="0"/>
              </a:spcAft>
              <a:buSzPts val="1200"/>
              <a:buChar char="●"/>
            </a:pPr>
            <a:r>
              <a:rPr lang="zh-CN" sz="1200" b="1">
                <a:highlight>
                  <a:srgbClr val="FFFFFF"/>
                </a:highlight>
              </a:rPr>
              <a:t>Illumination changes: </a:t>
            </a:r>
            <a:r>
              <a:rPr lang="zh-CN" sz="1200">
                <a:highlight>
                  <a:srgbClr val="FFFFFF"/>
                </a:highlight>
              </a:rPr>
              <a:t>From the harsh shadows of outdoor environment</a:t>
            </a:r>
            <a:endParaRPr sz="1200">
              <a:highlight>
                <a:srgbClr val="FFFFFF"/>
              </a:highlight>
            </a:endParaRPr>
          </a:p>
          <a:p>
            <a:pPr marL="457200" lvl="0" indent="-304800" algn="l" rtl="0">
              <a:lnSpc>
                <a:spcPct val="115000"/>
              </a:lnSpc>
              <a:spcBef>
                <a:spcPts val="0"/>
              </a:spcBef>
              <a:spcAft>
                <a:spcPts val="0"/>
              </a:spcAft>
              <a:buSzPts val="1200"/>
              <a:buChar char="●"/>
            </a:pPr>
            <a:r>
              <a:rPr lang="zh-CN" sz="1200" b="1">
                <a:highlight>
                  <a:srgbClr val="FFFFFF"/>
                </a:highlight>
              </a:rPr>
              <a:t>Novel terrains: </a:t>
            </a:r>
            <a:r>
              <a:rPr lang="zh-CN" sz="1200">
                <a:highlight>
                  <a:srgbClr val="FFFFFF"/>
                </a:highlight>
              </a:rPr>
              <a:t>The creek class is only included in the testing dataset to assess the model’s capacity to classify unseen terrain</a:t>
            </a:r>
            <a:endParaRPr sz="1200">
              <a:highlight>
                <a:srgbClr val="FFFFFF"/>
              </a:highlight>
            </a:endParaRPr>
          </a:p>
        </p:txBody>
      </p:sp>
      <p:sp>
        <p:nvSpPr>
          <p:cNvPr id="194" name="Google Shape;194;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6</a:t>
            </a:fld>
            <a:endParaRPr/>
          </a:p>
        </p:txBody>
      </p:sp>
      <p:sp>
        <p:nvSpPr>
          <p:cNvPr id="195" name="Google Shape;195;p32"/>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Comparison with existing datasets</a:t>
            </a:r>
            <a:endParaRPr sz="1500">
              <a:solidFill>
                <a:srgbClr val="6AA84F"/>
              </a:solidFill>
            </a:endParaRPr>
          </a:p>
        </p:txBody>
      </p:sp>
      <p:sp>
        <p:nvSpPr>
          <p:cNvPr id="196" name="Google Shape;196;p32"/>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Dimas Anugerah</a:t>
            </a:r>
            <a:endParaRPr sz="1500" i="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RUGD Paper</a:t>
            </a:r>
            <a:endParaRPr sz="2500" b="1"/>
          </a:p>
        </p:txBody>
      </p:sp>
      <p:sp>
        <p:nvSpPr>
          <p:cNvPr id="202" name="Google Shape;202;p33"/>
          <p:cNvSpPr txBox="1">
            <a:spLocks noGrp="1"/>
          </p:cNvSpPr>
          <p:nvPr>
            <p:ph type="body" idx="1"/>
          </p:nvPr>
        </p:nvSpPr>
        <p:spPr>
          <a:xfrm>
            <a:off x="263850" y="1225275"/>
            <a:ext cx="8616300" cy="3105600"/>
          </a:xfrm>
          <a:prstGeom prst="rect">
            <a:avLst/>
          </a:prstGeom>
          <a:noFill/>
          <a:ln>
            <a:noFill/>
          </a:ln>
        </p:spPr>
        <p:txBody>
          <a:bodyPr spcFirstLastPara="1" wrap="square" lIns="68575" tIns="36000" rIns="68575" bIns="216000" anchor="t" anchorCtr="0">
            <a:normAutofit lnSpcReduction="10000"/>
          </a:bodyPr>
          <a:lstStyle/>
          <a:p>
            <a:pPr marL="0" lvl="0" indent="0" algn="l" rtl="0">
              <a:lnSpc>
                <a:spcPct val="115000"/>
              </a:lnSpc>
              <a:spcBef>
                <a:spcPts val="0"/>
              </a:spcBef>
              <a:spcAft>
                <a:spcPts val="0"/>
              </a:spcAft>
              <a:buNone/>
            </a:pPr>
            <a:r>
              <a:rPr lang="zh-CN" sz="1250"/>
              <a:t>This paper introduces the traditional encoder-decoder networks used for urban environments in the context of the RUGD dataset. These will be introduced in subsequent slides</a:t>
            </a:r>
            <a:endParaRPr sz="1250"/>
          </a:p>
          <a:p>
            <a:pPr marL="0" lvl="0" indent="0" algn="l" rtl="0">
              <a:lnSpc>
                <a:spcPct val="115000"/>
              </a:lnSpc>
              <a:spcBef>
                <a:spcPts val="0"/>
              </a:spcBef>
              <a:spcAft>
                <a:spcPts val="0"/>
              </a:spcAft>
              <a:buNone/>
            </a:pPr>
            <a:endParaRPr sz="1250"/>
          </a:p>
          <a:p>
            <a:pPr marL="0" lvl="0" indent="0" algn="l" rtl="0">
              <a:lnSpc>
                <a:spcPct val="115000"/>
              </a:lnSpc>
              <a:spcBef>
                <a:spcPts val="0"/>
              </a:spcBef>
              <a:spcAft>
                <a:spcPts val="0"/>
              </a:spcAft>
              <a:buNone/>
            </a:pPr>
            <a:r>
              <a:rPr lang="zh-CN" sz="1200" b="1">
                <a:solidFill>
                  <a:srgbClr val="000000"/>
                </a:solidFill>
              </a:rPr>
              <a:t>Mean IOU Accuracy: </a:t>
            </a:r>
            <a:r>
              <a:rPr lang="zh-CN" sz="1200">
                <a:solidFill>
                  <a:srgbClr val="000000"/>
                </a:solidFill>
              </a:rPr>
              <a:t>This represents the Mean Intersection-over-Union (Mean IoU) accuracy. The IoU for each class is computed as</a:t>
            </a: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a:p>
            <a:pPr marL="0" lvl="0" indent="0" algn="l" rtl="0">
              <a:lnSpc>
                <a:spcPct val="115000"/>
              </a:lnSpc>
              <a:spcBef>
                <a:spcPts val="0"/>
              </a:spcBef>
              <a:spcAft>
                <a:spcPts val="0"/>
              </a:spcAft>
              <a:buNone/>
            </a:pPr>
            <a:r>
              <a:rPr lang="zh-CN" sz="1200">
                <a:solidFill>
                  <a:srgbClr val="000000"/>
                </a:solidFill>
              </a:rPr>
              <a:t>Mean IoU is obtained by averaging the IoUs over all 25 semantic classes.</a:t>
            </a:r>
            <a:endParaRPr sz="1200">
              <a:solidFill>
                <a:srgbClr val="000000"/>
              </a:solidFill>
            </a:endParaRPr>
          </a:p>
          <a:p>
            <a:pPr marL="0" lvl="0" indent="0" algn="l" rtl="0">
              <a:lnSpc>
                <a:spcPct val="115000"/>
              </a:lnSpc>
              <a:spcBef>
                <a:spcPts val="0"/>
              </a:spcBef>
              <a:spcAft>
                <a:spcPts val="0"/>
              </a:spcAft>
              <a:buClr>
                <a:schemeClr val="dk1"/>
              </a:buClr>
              <a:buSzPts val="1100"/>
              <a:buFont typeface="Arial"/>
              <a:buNone/>
            </a:pPr>
            <a:r>
              <a:rPr lang="zh-CN" sz="1200" b="1">
                <a:solidFill>
                  <a:srgbClr val="000000"/>
                </a:solidFill>
              </a:rPr>
              <a:t>Pixel Accuracy: </a:t>
            </a:r>
            <a:r>
              <a:rPr lang="zh-CN" sz="1200">
                <a:solidFill>
                  <a:srgbClr val="000000"/>
                </a:solidFill>
              </a:rPr>
              <a:t>Percentage of correctly classified pixels across all classes </a:t>
            </a:r>
            <a:endParaRPr sz="1200">
              <a:solidFill>
                <a:srgbClr val="000000"/>
              </a:solidFill>
            </a:endParaRPr>
          </a:p>
          <a:p>
            <a:pPr marL="0" lvl="0" indent="0" algn="l" rtl="0">
              <a:lnSpc>
                <a:spcPct val="115000"/>
              </a:lnSpc>
              <a:spcBef>
                <a:spcPts val="0"/>
              </a:spcBef>
              <a:spcAft>
                <a:spcPts val="0"/>
              </a:spcAft>
              <a:buNone/>
            </a:pPr>
            <a:r>
              <a:rPr lang="zh-CN" sz="1200" b="1">
                <a:solidFill>
                  <a:srgbClr val="000000"/>
                </a:solidFill>
              </a:rPr>
              <a:t>Mean Pixel Accuracy: </a:t>
            </a:r>
            <a:r>
              <a:rPr lang="zh-CN" sz="1200">
                <a:solidFill>
                  <a:srgbClr val="000000"/>
                </a:solidFill>
              </a:rPr>
              <a:t>Percentage of correctly classified classes, averaged across the 25 semantic categories</a:t>
            </a:r>
            <a:endParaRPr sz="1200">
              <a:solidFill>
                <a:srgbClr val="000000"/>
              </a:solidFill>
            </a:endParaRPr>
          </a:p>
          <a:p>
            <a:pPr marL="0" lvl="0" indent="0" algn="l" rtl="0">
              <a:lnSpc>
                <a:spcPct val="115000"/>
              </a:lnSpc>
              <a:spcBef>
                <a:spcPts val="0"/>
              </a:spcBef>
              <a:spcAft>
                <a:spcPts val="0"/>
              </a:spcAft>
              <a:buNone/>
            </a:pPr>
            <a:endParaRPr sz="1200">
              <a:solidFill>
                <a:srgbClr val="000000"/>
              </a:solidFill>
            </a:endParaRPr>
          </a:p>
          <a:p>
            <a:pPr marL="0" lvl="0" indent="0" algn="l" rtl="0">
              <a:lnSpc>
                <a:spcPct val="115000"/>
              </a:lnSpc>
              <a:spcBef>
                <a:spcPts val="0"/>
              </a:spcBef>
              <a:spcAft>
                <a:spcPts val="0"/>
              </a:spcAft>
              <a:buNone/>
            </a:pPr>
            <a:endParaRPr sz="1250"/>
          </a:p>
        </p:txBody>
      </p:sp>
      <p:sp>
        <p:nvSpPr>
          <p:cNvPr id="203" name="Google Shape;203;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7</a:t>
            </a:fld>
            <a:endParaRPr/>
          </a:p>
        </p:txBody>
      </p:sp>
      <p:sp>
        <p:nvSpPr>
          <p:cNvPr id="204" name="Google Shape;204;p33"/>
          <p:cNvSpPr txBox="1"/>
          <p:nvPr/>
        </p:nvSpPr>
        <p:spPr>
          <a:xfrm>
            <a:off x="173725" y="584550"/>
            <a:ext cx="87234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i="1">
                <a:solidFill>
                  <a:srgbClr val="6AA84F"/>
                </a:solidFill>
              </a:rPr>
              <a:t>A RUGD Dataset for Autonomous Navigation and Visual Perception in Unstructured Outdoor Environments [1]</a:t>
            </a:r>
            <a:r>
              <a:rPr lang="zh-CN" sz="1500" b="1">
                <a:solidFill>
                  <a:srgbClr val="6AA84F"/>
                </a:solidFill>
              </a:rPr>
              <a:t> - Points of Interest</a:t>
            </a:r>
            <a:endParaRPr sz="1500" b="1">
              <a:solidFill>
                <a:srgbClr val="6AA84F"/>
              </a:solidFill>
            </a:endParaRPr>
          </a:p>
        </p:txBody>
      </p:sp>
      <p:sp>
        <p:nvSpPr>
          <p:cNvPr id="205" name="Google Shape;205;p33"/>
          <p:cNvSpPr txBox="1"/>
          <p:nvPr/>
        </p:nvSpPr>
        <p:spPr>
          <a:xfrm>
            <a:off x="173725" y="4657175"/>
            <a:ext cx="827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solidFill>
                  <a:schemeClr val="dk1"/>
                </a:solidFill>
              </a:rPr>
              <a:t>[4] Wigness, Maggie and Eum, Sungmin and Rogers, John G and Han, David and Kwon, Heesung. 2019. RUGD: Robot Unstructured Ground Driving: </a:t>
            </a:r>
            <a:r>
              <a:rPr lang="zh-CN" sz="800" i="1">
                <a:solidFill>
                  <a:schemeClr val="dk1"/>
                </a:solidFill>
              </a:rPr>
              <a:t>A Video Dataset for Visual Perception and Autonomous Navigation in Unstructured Environments. </a:t>
            </a:r>
            <a:r>
              <a:rPr lang="zh-CN" sz="800">
                <a:solidFill>
                  <a:schemeClr val="dk1"/>
                </a:solidFill>
              </a:rPr>
              <a:t>International Conference on Intelligent Robots and Systems (IROS). </a:t>
            </a:r>
            <a:r>
              <a:rPr lang="zh-CN" sz="800" u="sng">
                <a:solidFill>
                  <a:schemeClr val="hlink"/>
                </a:solidFill>
                <a:hlinkClick r:id="rId3"/>
              </a:rPr>
              <a:t>http://rugd.vision/</a:t>
            </a:r>
            <a:endParaRPr sz="800">
              <a:solidFill>
                <a:schemeClr val="dk1"/>
              </a:solidFill>
            </a:endParaRPr>
          </a:p>
        </p:txBody>
      </p:sp>
      <p:sp>
        <p:nvSpPr>
          <p:cNvPr id="206" name="Google Shape;206;p33"/>
          <p:cNvSpPr txBox="1"/>
          <p:nvPr/>
        </p:nvSpPr>
        <p:spPr>
          <a:xfrm>
            <a:off x="3360050" y="2038150"/>
            <a:ext cx="350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i="1">
                <a:solidFill>
                  <a:schemeClr val="dk1"/>
                </a:solidFill>
                <a:latin typeface="Calibri"/>
                <a:ea typeface="Calibri"/>
                <a:cs typeface="Calibri"/>
                <a:sym typeface="Calibri"/>
              </a:rPr>
              <a:t>True Positive</a:t>
            </a:r>
            <a:endParaRPr sz="1800" i="1">
              <a:solidFill>
                <a:schemeClr val="dk1"/>
              </a:solidFill>
              <a:latin typeface="Calibri"/>
              <a:ea typeface="Calibri"/>
              <a:cs typeface="Calibri"/>
              <a:sym typeface="Calibri"/>
            </a:endParaRPr>
          </a:p>
        </p:txBody>
      </p:sp>
      <p:sp>
        <p:nvSpPr>
          <p:cNvPr id="207" name="Google Shape;207;p33"/>
          <p:cNvSpPr txBox="1"/>
          <p:nvPr/>
        </p:nvSpPr>
        <p:spPr>
          <a:xfrm>
            <a:off x="1980025" y="2449700"/>
            <a:ext cx="511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i="1">
                <a:solidFill>
                  <a:schemeClr val="dk1"/>
                </a:solidFill>
                <a:latin typeface="Calibri"/>
                <a:ea typeface="Calibri"/>
                <a:cs typeface="Calibri"/>
                <a:sym typeface="Calibri"/>
              </a:rPr>
              <a:t>True Positive + False Positives + True Negatives</a:t>
            </a:r>
            <a:endParaRPr sz="1800" i="1">
              <a:solidFill>
                <a:schemeClr val="dk1"/>
              </a:solidFill>
              <a:latin typeface="Calibri"/>
              <a:ea typeface="Calibri"/>
              <a:cs typeface="Calibri"/>
              <a:sym typeface="Calibri"/>
            </a:endParaRPr>
          </a:p>
        </p:txBody>
      </p:sp>
      <p:cxnSp>
        <p:nvCxnSpPr>
          <p:cNvPr id="208" name="Google Shape;208;p33"/>
          <p:cNvCxnSpPr/>
          <p:nvPr/>
        </p:nvCxnSpPr>
        <p:spPr>
          <a:xfrm rot="10800000" flipH="1">
            <a:off x="2859650" y="2446425"/>
            <a:ext cx="2468700" cy="12900"/>
          </a:xfrm>
          <a:prstGeom prst="straightConnector1">
            <a:avLst/>
          </a:prstGeom>
          <a:noFill/>
          <a:ln w="38100" cap="flat" cmpd="sng">
            <a:solidFill>
              <a:schemeClr val="dk2"/>
            </a:solidFill>
            <a:prstDash val="solid"/>
            <a:round/>
            <a:headEnd type="none" w="med" len="med"/>
            <a:tailEnd type="none" w="med" len="med"/>
          </a:ln>
        </p:spPr>
      </p:cxnSp>
      <p:sp>
        <p:nvSpPr>
          <p:cNvPr id="209" name="Google Shape;209;p33"/>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Man Ching</a:t>
            </a:r>
            <a:endParaRPr sz="1500" i="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Methods</a:t>
            </a:r>
            <a:endParaRPr sz="2500" b="1"/>
          </a:p>
        </p:txBody>
      </p:sp>
      <p:sp>
        <p:nvSpPr>
          <p:cNvPr id="215" name="Google Shape;215;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8</a:t>
            </a:fld>
            <a:endParaRPr/>
          </a:p>
        </p:txBody>
      </p:sp>
      <p:sp>
        <p:nvSpPr>
          <p:cNvPr id="216" name="Google Shape;216;p34"/>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General </a:t>
            </a:r>
            <a:endParaRPr sz="1500">
              <a:solidFill>
                <a:srgbClr val="6AA84F"/>
              </a:solidFill>
            </a:endParaRPr>
          </a:p>
        </p:txBody>
      </p:sp>
      <p:sp>
        <p:nvSpPr>
          <p:cNvPr id="217" name="Google Shape;217;p34"/>
          <p:cNvSpPr txBox="1"/>
          <p:nvPr/>
        </p:nvSpPr>
        <p:spPr>
          <a:xfrm>
            <a:off x="277250" y="1151500"/>
            <a:ext cx="8109600" cy="316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zh-CN" sz="1200" b="1">
                <a:solidFill>
                  <a:schemeClr val="dk1"/>
                </a:solidFill>
              </a:rPr>
              <a:t>Optimization Strategies for Best Baseline Model:</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zh-CN" sz="1200" b="1">
                <a:solidFill>
                  <a:schemeClr val="dk1"/>
                </a:solidFill>
              </a:rPr>
              <a:t>Hyperparameter Tuning:</a:t>
            </a:r>
            <a:r>
              <a:rPr lang="zh-CN" sz="1200">
                <a:solidFill>
                  <a:schemeClr val="dk1"/>
                </a:solidFill>
              </a:rPr>
              <a:t> (LR, decay, batch size, momentum)</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Architecture Enhancement:</a:t>
            </a:r>
            <a:r>
              <a:rPr lang="zh-CN" sz="1200">
                <a:solidFill>
                  <a:schemeClr val="dk1"/>
                </a:solidFill>
              </a:rPr>
              <a:t> (Add ASPP module)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Data Augmentation:</a:t>
            </a:r>
            <a:r>
              <a:rPr lang="zh-CN" sz="1200">
                <a:solidFill>
                  <a:schemeClr val="dk1"/>
                </a:solidFill>
              </a:rPr>
              <a:t> (Flipping, rotation)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zh-CN" sz="1200" b="1">
                <a:solidFill>
                  <a:schemeClr val="dk1"/>
                </a:solidFill>
              </a:rPr>
              <a:t>Class Rebalancing:</a:t>
            </a:r>
            <a:endParaRPr sz="1200" b="1">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GANs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Crop &amp; resize rare regions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CutMix (sticker approach)</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zh-CN" sz="1200">
                <a:solidFill>
                  <a:schemeClr val="dk1"/>
                </a:solidFill>
              </a:rPr>
              <a:t>Class-aware loss weighting</a:t>
            </a:r>
            <a:endParaRPr sz="1200">
              <a:solidFill>
                <a:schemeClr val="dk1"/>
              </a:solidFill>
            </a:endParaRPr>
          </a:p>
          <a:p>
            <a:pPr marL="0" lvl="0" indent="0" algn="l" rtl="0">
              <a:lnSpc>
                <a:spcPct val="115000"/>
              </a:lnSpc>
              <a:spcBef>
                <a:spcPts val="1200"/>
              </a:spcBef>
              <a:spcAft>
                <a:spcPts val="1200"/>
              </a:spcAft>
              <a:buNone/>
            </a:pPr>
            <a:r>
              <a:rPr lang="zh-CN" sz="1200">
                <a:solidFill>
                  <a:schemeClr val="dk1"/>
                </a:solidFill>
              </a:rPr>
              <a:t>All strategies were tested on U-Net over 4 epochs with fixed parameters and a seed for consistent, comparable results.</a:t>
            </a:r>
            <a:endParaRPr sz="1200">
              <a:solidFill>
                <a:schemeClr val="dk1"/>
              </a:solidFill>
            </a:endParaRPr>
          </a:p>
        </p:txBody>
      </p:sp>
      <p:sp>
        <p:nvSpPr>
          <p:cNvPr id="218" name="Google Shape;218;p34"/>
          <p:cNvSpPr txBox="1"/>
          <p:nvPr/>
        </p:nvSpPr>
        <p:spPr>
          <a:xfrm>
            <a:off x="540400" y="4165875"/>
            <a:ext cx="1515600" cy="7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219" name="Google Shape;219;p34"/>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Aryan Wadhawan</a:t>
            </a:r>
            <a:endParaRPr sz="1500" i="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173736" y="102394"/>
            <a:ext cx="8723400" cy="62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zh-CN" sz="2500" b="1"/>
              <a:t>Baseline Models - UNet with ResNet50 backbone</a:t>
            </a:r>
            <a:endParaRPr sz="2500" b="1"/>
          </a:p>
        </p:txBody>
      </p:sp>
      <p:sp>
        <p:nvSpPr>
          <p:cNvPr id="225" name="Google Shape;225;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CN"/>
              <a:t>9</a:t>
            </a:fld>
            <a:endParaRPr/>
          </a:p>
        </p:txBody>
      </p:sp>
      <p:sp>
        <p:nvSpPr>
          <p:cNvPr id="226" name="Google Shape;226;p35"/>
          <p:cNvSpPr txBox="1"/>
          <p:nvPr/>
        </p:nvSpPr>
        <p:spPr>
          <a:xfrm>
            <a:off x="173725" y="584550"/>
            <a:ext cx="87234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500" b="1">
                <a:solidFill>
                  <a:srgbClr val="6AA84F"/>
                </a:solidFill>
              </a:rPr>
              <a:t>Model Architecture</a:t>
            </a:r>
            <a:endParaRPr sz="1500">
              <a:solidFill>
                <a:srgbClr val="6AA84F"/>
              </a:solidFill>
            </a:endParaRPr>
          </a:p>
        </p:txBody>
      </p:sp>
      <p:pic>
        <p:nvPicPr>
          <p:cNvPr id="227" name="Google Shape;227;p35"/>
          <p:cNvPicPr preferRelativeResize="0"/>
          <p:nvPr/>
        </p:nvPicPr>
        <p:blipFill>
          <a:blip r:embed="rId3">
            <a:alphaModFix/>
          </a:blip>
          <a:stretch>
            <a:fillRect/>
          </a:stretch>
        </p:blipFill>
        <p:spPr>
          <a:xfrm>
            <a:off x="3615896" y="905700"/>
            <a:ext cx="5343703" cy="3433574"/>
          </a:xfrm>
          <a:prstGeom prst="rect">
            <a:avLst/>
          </a:prstGeom>
          <a:noFill/>
          <a:ln>
            <a:noFill/>
          </a:ln>
        </p:spPr>
      </p:pic>
      <p:sp>
        <p:nvSpPr>
          <p:cNvPr id="228" name="Google Shape;228;p35"/>
          <p:cNvSpPr txBox="1"/>
          <p:nvPr/>
        </p:nvSpPr>
        <p:spPr>
          <a:xfrm>
            <a:off x="173725" y="4657175"/>
            <a:ext cx="827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solidFill>
                  <a:schemeClr val="dk1"/>
                </a:solidFill>
              </a:rPr>
              <a:t>[6] </a:t>
            </a:r>
            <a:r>
              <a:rPr lang="zh-CN" sz="800">
                <a:solidFill>
                  <a:schemeClr val="dk1"/>
                </a:solidFill>
                <a:uFill>
                  <a:noFill/>
                </a:uFill>
                <a:hlinkClick r:id="rId4">
                  <a:extLst>
                    <a:ext uri="{A12FA001-AC4F-418D-AE19-62706E023703}">
                      <ahyp:hlinkClr xmlns:ahyp="http://schemas.microsoft.com/office/drawing/2018/hyperlinkcolor" val="tx"/>
                    </a:ext>
                  </a:extLst>
                </a:hlinkClick>
              </a:rPr>
              <a:t>Alejandro Ito Aramendia</a:t>
            </a:r>
            <a:r>
              <a:rPr lang="zh-CN" sz="800">
                <a:solidFill>
                  <a:schemeClr val="dk1"/>
                </a:solidFill>
                <a:latin typeface="Roboto"/>
                <a:ea typeface="Roboto"/>
                <a:cs typeface="Roboto"/>
                <a:sym typeface="Roboto"/>
              </a:rPr>
              <a:t>. 2024. The U-Net: A Complete Guide. Medium. </a:t>
            </a:r>
            <a:r>
              <a:rPr lang="zh-CN" sz="800" u="sng">
                <a:solidFill>
                  <a:schemeClr val="hlink"/>
                </a:solidFill>
                <a:latin typeface="Roboto"/>
                <a:ea typeface="Roboto"/>
                <a:cs typeface="Roboto"/>
                <a:sym typeface="Roboto"/>
                <a:hlinkClick r:id="rId5"/>
              </a:rPr>
              <a:t>https://medium.com/@alejandro.itoaramendia/decoding-the-u-net-a-complete-guide-810b1c6d56d8</a:t>
            </a:r>
            <a:endParaRPr sz="800">
              <a:solidFill>
                <a:schemeClr val="dk1"/>
              </a:solidFill>
              <a:latin typeface="Roboto"/>
              <a:ea typeface="Roboto"/>
              <a:cs typeface="Roboto"/>
              <a:sym typeface="Roboto"/>
            </a:endParaRPr>
          </a:p>
          <a:p>
            <a:pPr marL="0" lvl="0" indent="0" algn="l" rtl="0">
              <a:spcBef>
                <a:spcPts val="0"/>
              </a:spcBef>
              <a:spcAft>
                <a:spcPts val="0"/>
              </a:spcAft>
              <a:buNone/>
            </a:pPr>
            <a:r>
              <a:rPr lang="zh-C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p:txBody>
      </p:sp>
      <p:sp>
        <p:nvSpPr>
          <p:cNvPr id="229" name="Google Shape;229;p35"/>
          <p:cNvSpPr txBox="1"/>
          <p:nvPr/>
        </p:nvSpPr>
        <p:spPr>
          <a:xfrm>
            <a:off x="4499675" y="4190125"/>
            <a:ext cx="31521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200">
                <a:solidFill>
                  <a:schemeClr val="dk1"/>
                </a:solidFill>
                <a:latin typeface="Calibri"/>
                <a:ea typeface="Calibri"/>
                <a:cs typeface="Calibri"/>
                <a:sym typeface="Calibri"/>
              </a:rPr>
              <a:t>U-Net Architecture [4]</a:t>
            </a:r>
            <a:endParaRPr sz="1200">
              <a:solidFill>
                <a:schemeClr val="dk1"/>
              </a:solidFill>
              <a:latin typeface="Calibri"/>
              <a:ea typeface="Calibri"/>
              <a:cs typeface="Calibri"/>
              <a:sym typeface="Calibri"/>
            </a:endParaRPr>
          </a:p>
        </p:txBody>
      </p:sp>
      <p:sp>
        <p:nvSpPr>
          <p:cNvPr id="230" name="Google Shape;230;p35"/>
          <p:cNvSpPr txBox="1">
            <a:spLocks noGrp="1"/>
          </p:cNvSpPr>
          <p:nvPr>
            <p:ph type="body" idx="1"/>
          </p:nvPr>
        </p:nvSpPr>
        <p:spPr>
          <a:xfrm>
            <a:off x="263850" y="1225275"/>
            <a:ext cx="3477000" cy="32778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zh-CN" sz="1200"/>
              <a:t>Fully convolutional</a:t>
            </a:r>
            <a:endParaRPr sz="1200"/>
          </a:p>
          <a:p>
            <a:pPr marL="457200" lvl="0" indent="-304800" algn="l" rtl="0">
              <a:lnSpc>
                <a:spcPct val="115000"/>
              </a:lnSpc>
              <a:spcBef>
                <a:spcPts val="0"/>
              </a:spcBef>
              <a:spcAft>
                <a:spcPts val="0"/>
              </a:spcAft>
              <a:buSzPts val="1200"/>
              <a:buChar char="●"/>
            </a:pPr>
            <a:r>
              <a:rPr lang="zh-CN" sz="1200"/>
              <a:t>Endoder / decoder blocks</a:t>
            </a:r>
            <a:endParaRPr sz="1200"/>
          </a:p>
          <a:p>
            <a:pPr marL="457200" lvl="0" indent="-304800" algn="l" rtl="0">
              <a:lnSpc>
                <a:spcPct val="115000"/>
              </a:lnSpc>
              <a:spcBef>
                <a:spcPts val="0"/>
              </a:spcBef>
              <a:spcAft>
                <a:spcPts val="0"/>
              </a:spcAft>
              <a:buSzPts val="1200"/>
              <a:buChar char="●"/>
            </a:pPr>
            <a:r>
              <a:rPr lang="zh-CN" sz="1200"/>
              <a:t>Uses skip connections to pass information from the encoder to the decoder blocks directly </a:t>
            </a:r>
            <a:endParaRPr sz="1200"/>
          </a:p>
          <a:p>
            <a:pPr marL="457200" lvl="0" indent="-304800" algn="l" rtl="0">
              <a:lnSpc>
                <a:spcPct val="115000"/>
              </a:lnSpc>
              <a:spcBef>
                <a:spcPts val="0"/>
              </a:spcBef>
              <a:spcAft>
                <a:spcPts val="0"/>
              </a:spcAft>
              <a:buSzPts val="1200"/>
              <a:buChar char="●"/>
            </a:pPr>
            <a:r>
              <a:rPr lang="zh-CN" sz="1200"/>
              <a:t>Skip connections help model retain spatial information, crucial for unstructured outdoor environments</a:t>
            </a:r>
            <a:endParaRPr sz="1200"/>
          </a:p>
          <a:p>
            <a:pPr marL="457200" lvl="0" indent="-304800" algn="l" rtl="0">
              <a:lnSpc>
                <a:spcPct val="115000"/>
              </a:lnSpc>
              <a:spcBef>
                <a:spcPts val="0"/>
              </a:spcBef>
              <a:spcAft>
                <a:spcPts val="0"/>
              </a:spcAft>
              <a:buSzPts val="1200"/>
              <a:buChar char="●"/>
            </a:pPr>
            <a:r>
              <a:rPr lang="zh-CN" sz="1200"/>
              <a:t>ResNet50 provides robust pre-trained feature extraction</a:t>
            </a:r>
            <a:endParaRPr sz="1200"/>
          </a:p>
        </p:txBody>
      </p:sp>
      <p:pic>
        <p:nvPicPr>
          <p:cNvPr id="231" name="Google Shape;231;p35"/>
          <p:cNvPicPr preferRelativeResize="0"/>
          <p:nvPr/>
        </p:nvPicPr>
        <p:blipFill>
          <a:blip r:embed="rId6">
            <a:alphaModFix/>
          </a:blip>
          <a:stretch>
            <a:fillRect/>
          </a:stretch>
        </p:blipFill>
        <p:spPr>
          <a:xfrm>
            <a:off x="3383850" y="731500"/>
            <a:ext cx="853500" cy="682300"/>
          </a:xfrm>
          <a:prstGeom prst="rect">
            <a:avLst/>
          </a:prstGeom>
          <a:noFill/>
          <a:ln>
            <a:noFill/>
          </a:ln>
        </p:spPr>
      </p:pic>
      <p:pic>
        <p:nvPicPr>
          <p:cNvPr id="232" name="Google Shape;232;p35"/>
          <p:cNvPicPr preferRelativeResize="0"/>
          <p:nvPr/>
        </p:nvPicPr>
        <p:blipFill>
          <a:blip r:embed="rId7">
            <a:alphaModFix/>
          </a:blip>
          <a:stretch>
            <a:fillRect/>
          </a:stretch>
        </p:blipFill>
        <p:spPr>
          <a:xfrm>
            <a:off x="8109662" y="584550"/>
            <a:ext cx="975338" cy="779701"/>
          </a:xfrm>
          <a:prstGeom prst="rect">
            <a:avLst/>
          </a:prstGeom>
          <a:noFill/>
          <a:ln>
            <a:noFill/>
          </a:ln>
        </p:spPr>
      </p:pic>
      <p:sp>
        <p:nvSpPr>
          <p:cNvPr id="233" name="Google Shape;233;p35"/>
          <p:cNvSpPr txBox="1"/>
          <p:nvPr/>
        </p:nvSpPr>
        <p:spPr>
          <a:xfrm>
            <a:off x="4913525" y="-44775"/>
            <a:ext cx="41691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CN" sz="1500" i="1">
                <a:solidFill>
                  <a:schemeClr val="dk1"/>
                </a:solidFill>
                <a:latin typeface="Calibri"/>
                <a:ea typeface="Calibri"/>
                <a:cs typeface="Calibri"/>
                <a:sym typeface="Calibri"/>
              </a:rPr>
              <a:t>Presenter: Jonas Macken</a:t>
            </a:r>
            <a:endParaRPr sz="1500" i="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13028</Words>
  <Application>Microsoft Office PowerPoint</Application>
  <PresentationFormat>On-screen Show (16:9)</PresentationFormat>
  <Paragraphs>496</Paragraphs>
  <Slides>34</Slides>
  <Notes>34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Noto Sans Symbols</vt:lpstr>
      <vt:lpstr>Roboto</vt:lpstr>
      <vt:lpstr>Calibri</vt:lpstr>
      <vt:lpstr>Arial</vt:lpstr>
      <vt:lpstr>Simple Light</vt:lpstr>
      <vt:lpstr>Office Theme</vt:lpstr>
      <vt:lpstr>PowerPoint Presentation</vt:lpstr>
      <vt:lpstr>Problem Statement</vt:lpstr>
      <vt:lpstr>Motivation</vt:lpstr>
      <vt:lpstr>Dataset: Robot Unstructured Ground Driving (RUGD)</vt:lpstr>
      <vt:lpstr>Dataset: Robot Unstructured Ground Driving (RUGD)</vt:lpstr>
      <vt:lpstr>Dataset: Robot Unstructured Ground Driving (RUGD)</vt:lpstr>
      <vt:lpstr>RUGD Paper</vt:lpstr>
      <vt:lpstr>Methods</vt:lpstr>
      <vt:lpstr>Baseline Models - UNet with ResNet50 backbone</vt:lpstr>
      <vt:lpstr>Baseline Models - UNet with ResNet50 backbone</vt:lpstr>
      <vt:lpstr>Baseline Models - PSPNet with ResNet50 backbone</vt:lpstr>
      <vt:lpstr>Baseline Models - PSPNet with ResNet50 backbone</vt:lpstr>
      <vt:lpstr>Baseline Models - ResNet50 encoder with dilated convolutions + PSPNet decoder with deep supervision</vt:lpstr>
      <vt:lpstr>Baseline Models - ResNet50 encoder with dilated convolutions + PSPNet decoder with deep supervision</vt:lpstr>
      <vt:lpstr>Baseline Models - ResNet50 encoder with dilated convolutions + PSPNet decoder with deep supervision</vt:lpstr>
      <vt:lpstr>Baseline Models</vt:lpstr>
      <vt:lpstr>Hyper Parameter Tuning</vt:lpstr>
      <vt:lpstr>Hyper Parameter Tuning</vt:lpstr>
      <vt:lpstr>Hyper Parameter Tuning</vt:lpstr>
      <vt:lpstr>Results - ASPP Modules </vt:lpstr>
      <vt:lpstr>Results - ASPP Modules </vt:lpstr>
      <vt:lpstr>Results - ASPP Modules </vt:lpstr>
      <vt:lpstr>Data Augmentation - Motivation</vt:lpstr>
      <vt:lpstr>Data Augmentation - Flipping &amp; Rotation + GANs</vt:lpstr>
      <vt:lpstr>Data Augmentation - Cropping and Resizing</vt:lpstr>
      <vt:lpstr>Data Augmentation - CutMix</vt:lpstr>
      <vt:lpstr>Data Augmentation - StickerMix</vt:lpstr>
      <vt:lpstr>Class-Aware Loss Weighting</vt:lpstr>
      <vt:lpstr>Optimisation Strategies for Final Model:</vt:lpstr>
      <vt:lpstr>Final Model Performance</vt:lpstr>
      <vt:lpstr>Final Model Mask Predictions</vt:lpstr>
      <vt:lpstr>Discussion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Jonas Macken</cp:lastModifiedBy>
  <cp:revision>1</cp:revision>
  <dcterms:modified xsi:type="dcterms:W3CDTF">2024-11-15T22:38:37Z</dcterms:modified>
</cp:coreProperties>
</file>